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notesSlides/notesSlide4.xml" ContentType="application/vnd.openxmlformats-officedocument.presentationml.notesSlide+xml"/>
  <Override PartName="/ppt/charts/chart3.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4.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256" r:id="rId2"/>
    <p:sldId id="257" r:id="rId3"/>
    <p:sldId id="598" r:id="rId4"/>
    <p:sldId id="599" r:id="rId5"/>
    <p:sldId id="597" r:id="rId6"/>
    <p:sldId id="509" r:id="rId7"/>
    <p:sldId id="510" r:id="rId8"/>
    <p:sldId id="512" r:id="rId9"/>
    <p:sldId id="513" r:id="rId10"/>
    <p:sldId id="514" r:id="rId11"/>
    <p:sldId id="515" r:id="rId12"/>
    <p:sldId id="522" r:id="rId13"/>
    <p:sldId id="523" r:id="rId14"/>
    <p:sldId id="524" r:id="rId15"/>
    <p:sldId id="516" r:id="rId16"/>
    <p:sldId id="517" r:id="rId17"/>
    <p:sldId id="518" r:id="rId18"/>
    <p:sldId id="519" r:id="rId19"/>
    <p:sldId id="520" r:id="rId20"/>
    <p:sldId id="521" r:id="rId21"/>
    <p:sldId id="497" r:id="rId22"/>
    <p:sldId id="525" r:id="rId23"/>
    <p:sldId id="526" r:id="rId24"/>
    <p:sldId id="531" r:id="rId25"/>
    <p:sldId id="529" r:id="rId26"/>
    <p:sldId id="532" r:id="rId27"/>
    <p:sldId id="533" r:id="rId28"/>
    <p:sldId id="535" r:id="rId29"/>
    <p:sldId id="534" r:id="rId30"/>
    <p:sldId id="536" r:id="rId31"/>
    <p:sldId id="537" r:id="rId32"/>
    <p:sldId id="569" r:id="rId33"/>
    <p:sldId id="538" r:id="rId34"/>
    <p:sldId id="539" r:id="rId35"/>
    <p:sldId id="589" r:id="rId36"/>
    <p:sldId id="590" r:id="rId37"/>
    <p:sldId id="498" r:id="rId38"/>
    <p:sldId id="582" r:id="rId39"/>
    <p:sldId id="583" r:id="rId40"/>
    <p:sldId id="585" r:id="rId41"/>
    <p:sldId id="591" r:id="rId42"/>
    <p:sldId id="500" r:id="rId43"/>
    <p:sldId id="501" r:id="rId44"/>
    <p:sldId id="584" r:id="rId45"/>
    <p:sldId id="502" r:id="rId46"/>
    <p:sldId id="503" r:id="rId47"/>
    <p:sldId id="595" r:id="rId48"/>
    <p:sldId id="504" r:id="rId49"/>
    <p:sldId id="505" r:id="rId50"/>
    <p:sldId id="596" r:id="rId51"/>
    <p:sldId id="506" r:id="rId52"/>
    <p:sldId id="507" r:id="rId53"/>
    <p:sldId id="540" r:id="rId54"/>
    <p:sldId id="543" r:id="rId55"/>
    <p:sldId id="592" r:id="rId56"/>
    <p:sldId id="593" r:id="rId57"/>
    <p:sldId id="602" r:id="rId58"/>
    <p:sldId id="601" r:id="rId59"/>
    <p:sldId id="603" r:id="rId60"/>
    <p:sldId id="604" r:id="rId61"/>
    <p:sldId id="605" r:id="rId62"/>
    <p:sldId id="542" r:id="rId63"/>
    <p:sldId id="606" r:id="rId64"/>
    <p:sldId id="608" r:id="rId65"/>
    <p:sldId id="609" r:id="rId66"/>
    <p:sldId id="610" r:id="rId67"/>
    <p:sldId id="611" r:id="rId68"/>
    <p:sldId id="612" r:id="rId69"/>
    <p:sldId id="548" r:id="rId70"/>
    <p:sldId id="549" r:id="rId71"/>
    <p:sldId id="551" r:id="rId72"/>
    <p:sldId id="554" r:id="rId73"/>
    <p:sldId id="556" r:id="rId74"/>
    <p:sldId id="581" r:id="rId75"/>
    <p:sldId id="557" r:id="rId76"/>
    <p:sldId id="558" r:id="rId77"/>
    <p:sldId id="555" r:id="rId78"/>
    <p:sldId id="577" r:id="rId79"/>
    <p:sldId id="579" r:id="rId80"/>
    <p:sldId id="559" r:id="rId81"/>
    <p:sldId id="580"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09F6E3-3C49-F640-9968-903843ED0966}">
          <p14:sldIdLst>
            <p14:sldId id="256"/>
            <p14:sldId id="257"/>
            <p14:sldId id="598"/>
            <p14:sldId id="599"/>
            <p14:sldId id="597"/>
            <p14:sldId id="509"/>
            <p14:sldId id="510"/>
            <p14:sldId id="512"/>
            <p14:sldId id="513"/>
            <p14:sldId id="514"/>
            <p14:sldId id="515"/>
            <p14:sldId id="522"/>
            <p14:sldId id="523"/>
            <p14:sldId id="524"/>
            <p14:sldId id="516"/>
            <p14:sldId id="517"/>
            <p14:sldId id="518"/>
            <p14:sldId id="519"/>
            <p14:sldId id="520"/>
            <p14:sldId id="521"/>
            <p14:sldId id="497"/>
            <p14:sldId id="525"/>
            <p14:sldId id="526"/>
            <p14:sldId id="531"/>
            <p14:sldId id="529"/>
            <p14:sldId id="532"/>
            <p14:sldId id="533"/>
            <p14:sldId id="535"/>
            <p14:sldId id="534"/>
            <p14:sldId id="536"/>
            <p14:sldId id="537"/>
            <p14:sldId id="569"/>
            <p14:sldId id="538"/>
            <p14:sldId id="539"/>
            <p14:sldId id="589"/>
            <p14:sldId id="590"/>
            <p14:sldId id="498"/>
            <p14:sldId id="582"/>
            <p14:sldId id="583"/>
            <p14:sldId id="585"/>
            <p14:sldId id="591"/>
            <p14:sldId id="500"/>
            <p14:sldId id="501"/>
            <p14:sldId id="584"/>
            <p14:sldId id="502"/>
            <p14:sldId id="503"/>
            <p14:sldId id="595"/>
            <p14:sldId id="504"/>
            <p14:sldId id="505"/>
            <p14:sldId id="596"/>
            <p14:sldId id="506"/>
            <p14:sldId id="507"/>
            <p14:sldId id="540"/>
            <p14:sldId id="543"/>
            <p14:sldId id="592"/>
            <p14:sldId id="593"/>
            <p14:sldId id="602"/>
            <p14:sldId id="601"/>
            <p14:sldId id="603"/>
            <p14:sldId id="604"/>
            <p14:sldId id="605"/>
            <p14:sldId id="542"/>
            <p14:sldId id="606"/>
            <p14:sldId id="608"/>
            <p14:sldId id="609"/>
            <p14:sldId id="610"/>
            <p14:sldId id="611"/>
            <p14:sldId id="612"/>
            <p14:sldId id="548"/>
            <p14:sldId id="549"/>
            <p14:sldId id="551"/>
            <p14:sldId id="554"/>
            <p14:sldId id="556"/>
            <p14:sldId id="581"/>
            <p14:sldId id="557"/>
            <p14:sldId id="558"/>
            <p14:sldId id="555"/>
            <p14:sldId id="577"/>
            <p14:sldId id="579"/>
            <p14:sldId id="559"/>
            <p14:sldId id="5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48"/>
    <p:restoredTop sz="73368"/>
  </p:normalViewPr>
  <p:slideViewPr>
    <p:cSldViewPr snapToGrid="0" snapToObjects="1">
      <p:cViewPr varScale="1">
        <p:scale>
          <a:sx n="50" d="100"/>
          <a:sy n="50" d="100"/>
        </p:scale>
        <p:origin x="95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jeff\Documents\Github\mccourt2018-hwmk\1\grading\homework-grad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Users\jeff\Documents\Github\mccourt2018-hwmk\1\grading\homework-grade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Users\jeff\Documents\Github\mccourt2018-hwmk\2\scored_hmwk_final_spring2018.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00_FDNY_Analytics\00_Administration\Roadshows\RBIS%20INCIDENT%20RAT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Sheet1!$D$1</c:f>
              <c:strCache>
                <c:ptCount val="1"/>
                <c:pt idx="0">
                  <c:v>Count</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Avenir" panose="02000503020000020003"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Sheet1!$C$2:$C$14</c:f>
              <c:strCache>
                <c:ptCount val="13"/>
                <c:pt idx="0">
                  <c:v>0 &lt; t &lt; 30</c:v>
                </c:pt>
                <c:pt idx="1">
                  <c:v>30 &lt; t &lt; 60</c:v>
                </c:pt>
                <c:pt idx="2">
                  <c:v>60 &lt; t &lt; 120</c:v>
                </c:pt>
                <c:pt idx="3">
                  <c:v>120 &lt; t &lt; 180</c:v>
                </c:pt>
                <c:pt idx="4">
                  <c:v>180 &lt; t &lt; 240</c:v>
                </c:pt>
                <c:pt idx="5">
                  <c:v>240 &lt; t &lt; 300</c:v>
                </c:pt>
                <c:pt idx="6">
                  <c:v>300 &lt; t &lt; 360</c:v>
                </c:pt>
                <c:pt idx="7">
                  <c:v>360 &lt; t &lt; 420</c:v>
                </c:pt>
                <c:pt idx="8">
                  <c:v>420 &lt; t &lt; 480</c:v>
                </c:pt>
                <c:pt idx="9">
                  <c:v>480 &lt; t &lt; 540</c:v>
                </c:pt>
                <c:pt idx="10">
                  <c:v>540 &lt; t &lt; 600</c:v>
                </c:pt>
                <c:pt idx="11">
                  <c:v>600 &lt; t &lt; 660</c:v>
                </c:pt>
                <c:pt idx="12">
                  <c:v>660 &lt; t &lt; 720</c:v>
                </c:pt>
              </c:strCache>
            </c:strRef>
          </c:cat>
          <c:val>
            <c:numRef>
              <c:f>Sheet1!$D$2:$D$14</c:f>
              <c:numCache>
                <c:formatCode>General</c:formatCode>
                <c:ptCount val="13"/>
                <c:pt idx="0">
                  <c:v>7</c:v>
                </c:pt>
                <c:pt idx="1">
                  <c:v>7</c:v>
                </c:pt>
                <c:pt idx="2">
                  <c:v>1</c:v>
                </c:pt>
                <c:pt idx="3">
                  <c:v>0</c:v>
                </c:pt>
                <c:pt idx="4">
                  <c:v>0</c:v>
                </c:pt>
                <c:pt idx="5">
                  <c:v>1</c:v>
                </c:pt>
                <c:pt idx="6">
                  <c:v>5</c:v>
                </c:pt>
                <c:pt idx="7">
                  <c:v>1</c:v>
                </c:pt>
                <c:pt idx="8">
                  <c:v>0</c:v>
                </c:pt>
                <c:pt idx="9">
                  <c:v>2</c:v>
                </c:pt>
                <c:pt idx="10">
                  <c:v>0</c:v>
                </c:pt>
                <c:pt idx="11">
                  <c:v>0</c:v>
                </c:pt>
                <c:pt idx="12">
                  <c:v>0</c:v>
                </c:pt>
              </c:numCache>
            </c:numRef>
          </c:val>
          <c:extLst>
            <c:ext xmlns:c16="http://schemas.microsoft.com/office/drawing/2014/chart" uri="{C3380CC4-5D6E-409C-BE32-E72D297353CC}">
              <c16:uniqueId val="{00000000-BC07-7643-8455-B572628524DB}"/>
            </c:ext>
          </c:extLst>
        </c:ser>
        <c:dLbls>
          <c:showLegendKey val="0"/>
          <c:showVal val="0"/>
          <c:showCatName val="0"/>
          <c:showSerName val="0"/>
          <c:showPercent val="0"/>
          <c:showBubbleSize val="0"/>
        </c:dLbls>
        <c:gapWidth val="40"/>
        <c:axId val="1570100255"/>
        <c:axId val="1570349535"/>
      </c:barChart>
      <c:catAx>
        <c:axId val="1570100255"/>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venir" panose="02000503020000020003" pitchFamily="2" charset="0"/>
                <a:ea typeface="+mn-ea"/>
                <a:cs typeface="+mn-cs"/>
              </a:defRPr>
            </a:pPr>
            <a:endParaRPr lang="en-US"/>
          </a:p>
        </c:txPr>
        <c:crossAx val="1570349535"/>
        <c:crosses val="autoZero"/>
        <c:auto val="1"/>
        <c:lblAlgn val="ctr"/>
        <c:lblOffset val="100"/>
        <c:noMultiLvlLbl val="0"/>
      </c:catAx>
      <c:valAx>
        <c:axId val="1570349535"/>
        <c:scaling>
          <c:orientation val="minMax"/>
        </c:scaling>
        <c:delete val="1"/>
        <c:axPos val="t"/>
        <c:numFmt formatCode="General" sourceLinked="1"/>
        <c:majorTickMark val="none"/>
        <c:minorTickMark val="none"/>
        <c:tickLblPos val="nextTo"/>
        <c:crossAx val="15701002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noFill/>
      <a:round/>
    </a:ln>
    <a:effectLst/>
  </c:spPr>
  <c:txPr>
    <a:bodyPr/>
    <a:lstStyle/>
    <a:p>
      <a:pPr>
        <a:defRPr sz="1600">
          <a:latin typeface="Avenir" panose="02000503020000020003"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0"/>
          <c:tx>
            <c:strRef>
              <c:f>Sheet1!$D$1</c:f>
              <c:strCache>
                <c:ptCount val="1"/>
                <c:pt idx="0">
                  <c:v>Count</c:v>
                </c:pt>
              </c:strCache>
            </c:strRef>
          </c:tx>
          <c:spPr>
            <a:solidFill>
              <a:schemeClr val="accent2"/>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Sheet1!$C$18:$C$21</c:f>
              <c:strCache>
                <c:ptCount val="4"/>
                <c:pt idx="0">
                  <c:v>0 to 5</c:v>
                </c:pt>
                <c:pt idx="1">
                  <c:v>6 to 7</c:v>
                </c:pt>
                <c:pt idx="2">
                  <c:v>8 to 9</c:v>
                </c:pt>
                <c:pt idx="3">
                  <c:v>10</c:v>
                </c:pt>
              </c:strCache>
            </c:strRef>
          </c:cat>
          <c:val>
            <c:numRef>
              <c:f>Sheet1!$D$18:$D$21</c:f>
              <c:numCache>
                <c:formatCode>General</c:formatCode>
                <c:ptCount val="4"/>
                <c:pt idx="0">
                  <c:v>2</c:v>
                </c:pt>
                <c:pt idx="1">
                  <c:v>1</c:v>
                </c:pt>
                <c:pt idx="2">
                  <c:v>3</c:v>
                </c:pt>
                <c:pt idx="3">
                  <c:v>18</c:v>
                </c:pt>
              </c:numCache>
            </c:numRef>
          </c:val>
          <c:extLst>
            <c:ext xmlns:c16="http://schemas.microsoft.com/office/drawing/2014/chart" uri="{C3380CC4-5D6E-409C-BE32-E72D297353CC}">
              <c16:uniqueId val="{00000000-3865-0A40-8F3C-737CC592D566}"/>
            </c:ext>
          </c:extLst>
        </c:ser>
        <c:dLbls>
          <c:showLegendKey val="0"/>
          <c:showVal val="0"/>
          <c:showCatName val="0"/>
          <c:showSerName val="0"/>
          <c:showPercent val="0"/>
          <c:showBubbleSize val="0"/>
        </c:dLbls>
        <c:gapWidth val="40"/>
        <c:axId val="1570100255"/>
        <c:axId val="1570349535"/>
      </c:barChart>
      <c:catAx>
        <c:axId val="1570100255"/>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1570349535"/>
        <c:crosses val="autoZero"/>
        <c:auto val="1"/>
        <c:lblAlgn val="ctr"/>
        <c:lblOffset val="100"/>
        <c:noMultiLvlLbl val="0"/>
      </c:catAx>
      <c:valAx>
        <c:axId val="1570349535"/>
        <c:scaling>
          <c:orientation val="minMax"/>
        </c:scaling>
        <c:delete val="1"/>
        <c:axPos val="t"/>
        <c:numFmt formatCode="General" sourceLinked="1"/>
        <c:majorTickMark val="none"/>
        <c:minorTickMark val="none"/>
        <c:tickLblPos val="nextTo"/>
        <c:crossAx val="1570100255"/>
        <c:crosses val="autoZero"/>
        <c:crossBetween val="between"/>
      </c:valAx>
    </c:plotArea>
    <c:plotVisOnly val="1"/>
    <c:dispBlanksAs val="gap"/>
    <c:showDLblsOverMax val="0"/>
    <c:extLst/>
  </c:chart>
  <c:spPr>
    <a:solidFill>
      <a:schemeClr val="bg1"/>
    </a:solidFill>
    <a:ln w="9525" cap="flat" cmpd="sng" algn="ctr">
      <a:noFill/>
      <a:round/>
    </a:ln>
    <a:effectLst/>
  </c:spPr>
  <c:txPr>
    <a:bodyPr/>
    <a:lstStyle/>
    <a:p>
      <a:pPr>
        <a:defRPr sz="1600">
          <a:latin typeface="Avenir" panose="02000503020000020003" pitchFamily="2"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0"/>
          <c:tx>
            <c:strRef>
              <c:f>'Sheet1 (2)'!$D$1</c:f>
              <c:strCache>
                <c:ptCount val="1"/>
              </c:strCache>
            </c:strRef>
          </c:tx>
          <c:spPr>
            <a:solidFill>
              <a:schemeClr val="accent2"/>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 (2)'!$C$18:$C$21</c:f>
              <c:strCache>
                <c:ptCount val="4"/>
                <c:pt idx="0">
                  <c:v>0 to 5</c:v>
                </c:pt>
                <c:pt idx="1">
                  <c:v>6 to 7</c:v>
                </c:pt>
                <c:pt idx="2">
                  <c:v>8 to 9</c:v>
                </c:pt>
                <c:pt idx="3">
                  <c:v>10</c:v>
                </c:pt>
              </c:strCache>
            </c:strRef>
          </c:cat>
          <c:val>
            <c:numRef>
              <c:f>'Sheet1 (2)'!$D$18:$D$21</c:f>
              <c:numCache>
                <c:formatCode>General</c:formatCode>
                <c:ptCount val="4"/>
                <c:pt idx="0">
                  <c:v>1</c:v>
                </c:pt>
                <c:pt idx="1">
                  <c:v>2</c:v>
                </c:pt>
                <c:pt idx="2">
                  <c:v>6</c:v>
                </c:pt>
                <c:pt idx="3">
                  <c:v>15</c:v>
                </c:pt>
              </c:numCache>
            </c:numRef>
          </c:val>
          <c:extLst>
            <c:ext xmlns:c16="http://schemas.microsoft.com/office/drawing/2014/chart" uri="{C3380CC4-5D6E-409C-BE32-E72D297353CC}">
              <c16:uniqueId val="{00000000-B925-B844-873F-33A03C33C1DA}"/>
            </c:ext>
          </c:extLst>
        </c:ser>
        <c:dLbls>
          <c:showLegendKey val="0"/>
          <c:showVal val="0"/>
          <c:showCatName val="0"/>
          <c:showSerName val="0"/>
          <c:showPercent val="0"/>
          <c:showBubbleSize val="0"/>
        </c:dLbls>
        <c:gapWidth val="40"/>
        <c:axId val="1570100255"/>
        <c:axId val="1570349535"/>
      </c:barChart>
      <c:catAx>
        <c:axId val="1570100255"/>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1570349535"/>
        <c:crosses val="autoZero"/>
        <c:auto val="1"/>
        <c:lblAlgn val="ctr"/>
        <c:lblOffset val="100"/>
        <c:noMultiLvlLbl val="0"/>
      </c:catAx>
      <c:valAx>
        <c:axId val="1570349535"/>
        <c:scaling>
          <c:orientation val="minMax"/>
        </c:scaling>
        <c:delete val="1"/>
        <c:axPos val="t"/>
        <c:numFmt formatCode="General" sourceLinked="1"/>
        <c:majorTickMark val="none"/>
        <c:minorTickMark val="none"/>
        <c:tickLblPos val="nextTo"/>
        <c:crossAx val="1570100255"/>
        <c:crosses val="autoZero"/>
        <c:crossBetween val="between"/>
      </c:valAx>
    </c:plotArea>
    <c:plotVisOnly val="1"/>
    <c:dispBlanksAs val="gap"/>
    <c:showDLblsOverMax val="0"/>
    <c:extLst/>
  </c:chart>
  <c:spPr>
    <a:solidFill>
      <a:schemeClr val="bg1"/>
    </a:solidFill>
    <a:ln w="9525" cap="flat" cmpd="sng" algn="ctr">
      <a:noFill/>
      <a:round/>
    </a:ln>
    <a:effectLst/>
  </c:spPr>
  <c:txPr>
    <a:bodyPr/>
    <a:lstStyle/>
    <a:p>
      <a:pPr>
        <a:defRPr sz="1600">
          <a:latin typeface="Avenir" panose="02000503020000020003" pitchFamily="2"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rgbClr val="FF0000"/>
            </a:solidFill>
          </c:spPr>
          <c:invertIfNegative val="0"/>
          <c:dLbls>
            <c:spPr>
              <a:noFill/>
              <a:ln>
                <a:noFill/>
              </a:ln>
              <a:effectLst/>
            </c:spPr>
            <c:txPr>
              <a:bodyPr/>
              <a:lstStyle/>
              <a:p>
                <a:pPr>
                  <a:defRPr sz="1100" b="1"/>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Sheet1!$A$33:$A$55</c:f>
              <c:strCache>
                <c:ptCount val="23"/>
                <c:pt idx="0">
                  <c:v>Elevator Apt</c:v>
                </c:pt>
                <c:pt idx="1">
                  <c:v>Hotel</c:v>
                </c:pt>
                <c:pt idx="2">
                  <c:v>Theater</c:v>
                </c:pt>
                <c:pt idx="3">
                  <c:v>Institutions</c:v>
                </c:pt>
                <c:pt idx="4">
                  <c:v>Loft</c:v>
                </c:pt>
                <c:pt idx="5">
                  <c:v>Medical Center</c:v>
                </c:pt>
                <c:pt idx="6">
                  <c:v>Store Building</c:v>
                </c:pt>
                <c:pt idx="7">
                  <c:v>Office Building</c:v>
                </c:pt>
                <c:pt idx="8">
                  <c:v>Residence w/ stores</c:v>
                </c:pt>
                <c:pt idx="9">
                  <c:v>Rec Centers</c:v>
                </c:pt>
                <c:pt idx="10">
                  <c:v>Condos</c:v>
                </c:pt>
                <c:pt idx="11">
                  <c:v>Three Families+</c:v>
                </c:pt>
                <c:pt idx="12">
                  <c:v>School</c:v>
                </c:pt>
                <c:pt idx="13">
                  <c:v>Warehouse</c:v>
                </c:pt>
                <c:pt idx="14">
                  <c:v>Factory</c:v>
                </c:pt>
                <c:pt idx="15">
                  <c:v>House of Worship</c:v>
                </c:pt>
                <c:pt idx="16">
                  <c:v>Garage</c:v>
                </c:pt>
                <c:pt idx="17">
                  <c:v>Utility Facility</c:v>
                </c:pt>
                <c:pt idx="18">
                  <c:v>Other</c:v>
                </c:pt>
                <c:pt idx="19">
                  <c:v>Public Facility</c:v>
                </c:pt>
                <c:pt idx="20">
                  <c:v>One/Two Family Homes</c:v>
                </c:pt>
                <c:pt idx="21">
                  <c:v>Park or Outdoor Rec Center</c:v>
                </c:pt>
                <c:pt idx="22">
                  <c:v>Vacant</c:v>
                </c:pt>
              </c:strCache>
            </c:strRef>
          </c:cat>
          <c:val>
            <c:numRef>
              <c:f>Sheet1!$D$33:$D$55</c:f>
              <c:numCache>
                <c:formatCode>0.0</c:formatCode>
                <c:ptCount val="23"/>
                <c:pt idx="0">
                  <c:v>37.692434120418561</c:v>
                </c:pt>
                <c:pt idx="1">
                  <c:v>33.297529538131052</c:v>
                </c:pt>
                <c:pt idx="2">
                  <c:v>30.927835051546388</c:v>
                </c:pt>
                <c:pt idx="3">
                  <c:v>13.75</c:v>
                </c:pt>
                <c:pt idx="4">
                  <c:v>11.564211807668899</c:v>
                </c:pt>
                <c:pt idx="5">
                  <c:v>11.32075471698113</c:v>
                </c:pt>
                <c:pt idx="6">
                  <c:v>7.3137990093968428</c:v>
                </c:pt>
                <c:pt idx="7">
                  <c:v>7.2295378259746963</c:v>
                </c:pt>
                <c:pt idx="8">
                  <c:v>4.8690441156799276</c:v>
                </c:pt>
                <c:pt idx="9">
                  <c:v>4.615384615384615</c:v>
                </c:pt>
                <c:pt idx="10">
                  <c:v>4.2604990870359076</c:v>
                </c:pt>
                <c:pt idx="11">
                  <c:v>4.0898912446717297</c:v>
                </c:pt>
                <c:pt idx="12">
                  <c:v>3.5971223021582732</c:v>
                </c:pt>
                <c:pt idx="13">
                  <c:v>2.7628125431689461</c:v>
                </c:pt>
                <c:pt idx="14">
                  <c:v>2.675137936799866</c:v>
                </c:pt>
                <c:pt idx="15">
                  <c:v>2.4669859236685521</c:v>
                </c:pt>
                <c:pt idx="16">
                  <c:v>1.93798449612403</c:v>
                </c:pt>
                <c:pt idx="17">
                  <c:v>1.7636684303350969</c:v>
                </c:pt>
                <c:pt idx="18">
                  <c:v>1.521298174442191</c:v>
                </c:pt>
                <c:pt idx="19">
                  <c:v>1.5015015015015021</c:v>
                </c:pt>
                <c:pt idx="20">
                  <c:v>1.109305645378704</c:v>
                </c:pt>
                <c:pt idx="21">
                  <c:v>0.49875311720698301</c:v>
                </c:pt>
                <c:pt idx="22">
                  <c:v>0.45906656465187501</c:v>
                </c:pt>
              </c:numCache>
            </c:numRef>
          </c:val>
          <c:extLst>
            <c:ext xmlns:c16="http://schemas.microsoft.com/office/drawing/2014/chart" uri="{C3380CC4-5D6E-409C-BE32-E72D297353CC}">
              <c16:uniqueId val="{00000000-DFC5-8C4F-B7F8-44F482F8B08B}"/>
            </c:ext>
          </c:extLst>
        </c:ser>
        <c:dLbls>
          <c:showLegendKey val="0"/>
          <c:showVal val="0"/>
          <c:showCatName val="0"/>
          <c:showSerName val="0"/>
          <c:showPercent val="0"/>
          <c:showBubbleSize val="0"/>
        </c:dLbls>
        <c:gapWidth val="42"/>
        <c:axId val="1373314672"/>
        <c:axId val="1337234880"/>
      </c:barChart>
      <c:catAx>
        <c:axId val="1373314672"/>
        <c:scaling>
          <c:orientation val="minMax"/>
        </c:scaling>
        <c:delete val="0"/>
        <c:axPos val="b"/>
        <c:numFmt formatCode="General" sourceLinked="0"/>
        <c:majorTickMark val="out"/>
        <c:minorTickMark val="none"/>
        <c:tickLblPos val="nextTo"/>
        <c:txPr>
          <a:bodyPr/>
          <a:lstStyle/>
          <a:p>
            <a:pPr>
              <a:defRPr sz="1200">
                <a:solidFill>
                  <a:schemeClr val="bg1"/>
                </a:solidFill>
              </a:defRPr>
            </a:pPr>
            <a:endParaRPr lang="en-US"/>
          </a:p>
        </c:txPr>
        <c:crossAx val="1337234880"/>
        <c:crosses val="autoZero"/>
        <c:auto val="1"/>
        <c:lblAlgn val="ctr"/>
        <c:lblOffset val="100"/>
        <c:noMultiLvlLbl val="0"/>
      </c:catAx>
      <c:valAx>
        <c:axId val="1337234880"/>
        <c:scaling>
          <c:orientation val="minMax"/>
        </c:scaling>
        <c:delete val="0"/>
        <c:axPos val="l"/>
        <c:title>
          <c:tx>
            <c:rich>
              <a:bodyPr rot="-5400000" vert="horz"/>
              <a:lstStyle/>
              <a:p>
                <a:pPr>
                  <a:defRPr sz="1100"/>
                </a:pPr>
                <a:r>
                  <a:rPr lang="en-US" sz="1100" dirty="0"/>
                  <a:t>Structural Fires per 1000 buildings</a:t>
                </a:r>
              </a:p>
            </c:rich>
          </c:tx>
          <c:overlay val="0"/>
        </c:title>
        <c:numFmt formatCode="0.0" sourceLinked="1"/>
        <c:majorTickMark val="out"/>
        <c:minorTickMark val="none"/>
        <c:tickLblPos val="none"/>
        <c:crossAx val="1373314672"/>
        <c:crosses val="autoZero"/>
        <c:crossBetween val="between"/>
      </c:valAx>
      <c:spPr>
        <a:solidFill>
          <a:schemeClr val="tx1"/>
        </a:solidFill>
      </c:spPr>
    </c:plotArea>
    <c:plotVisOnly val="1"/>
    <c:dispBlanksAs val="gap"/>
    <c:showDLblsOverMax val="0"/>
  </c:chart>
  <c:spPr>
    <a:solidFill>
      <a:schemeClr val="tx1"/>
    </a:solidFill>
  </c:spPr>
  <c:txPr>
    <a:bodyPr/>
    <a:lstStyle/>
    <a:p>
      <a:pPr>
        <a:defRPr sz="1050">
          <a:solidFill>
            <a:schemeClr val="bg1"/>
          </a:solidFill>
          <a:latin typeface="Arial" pitchFamily="34" charset="0"/>
          <a:cs typeface="Arial" pitchFamily="34" charset="0"/>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57C98-52D9-9D49-A4E0-A36F13E19F71}" type="datetimeFigureOut">
              <a:rPr lang="en-US" smtClean="0"/>
              <a:t>2/12/2018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7C819-D28F-B94F-A780-55E4287C168A}" type="slidenum">
              <a:rPr lang="en-US" smtClean="0"/>
              <a:t>‹#›</a:t>
            </a:fld>
            <a:endParaRPr lang="en-US"/>
          </a:p>
        </p:txBody>
      </p:sp>
    </p:spTree>
    <p:extLst>
      <p:ext uri="{BB962C8B-B14F-4D97-AF65-F5344CB8AC3E}">
        <p14:creationId xmlns:p14="http://schemas.microsoft.com/office/powerpoint/2010/main" val="89097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1</a:t>
            </a:fld>
            <a:endParaRPr lang="en-US"/>
          </a:p>
        </p:txBody>
      </p:sp>
    </p:spTree>
    <p:extLst>
      <p:ext uri="{BB962C8B-B14F-4D97-AF65-F5344CB8AC3E}">
        <p14:creationId xmlns:p14="http://schemas.microsoft.com/office/powerpoint/2010/main" val="238296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10</a:t>
            </a:fld>
            <a:endParaRPr lang="en-US"/>
          </a:p>
        </p:txBody>
      </p:sp>
    </p:spTree>
    <p:extLst>
      <p:ext uri="{BB962C8B-B14F-4D97-AF65-F5344CB8AC3E}">
        <p14:creationId xmlns:p14="http://schemas.microsoft.com/office/powerpoint/2010/main" val="1057221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get more digital data</a:t>
            </a:r>
          </a:p>
          <a:p>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11</a:t>
            </a:fld>
            <a:endParaRPr lang="en-US"/>
          </a:p>
        </p:txBody>
      </p:sp>
    </p:spTree>
    <p:extLst>
      <p:ext uri="{BB962C8B-B14F-4D97-AF65-F5344CB8AC3E}">
        <p14:creationId xmlns:p14="http://schemas.microsoft.com/office/powerpoint/2010/main" val="2051207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12</a:t>
            </a:fld>
            <a:endParaRPr lang="en-US"/>
          </a:p>
        </p:txBody>
      </p:sp>
    </p:spTree>
    <p:extLst>
      <p:ext uri="{BB962C8B-B14F-4D97-AF65-F5344CB8AC3E}">
        <p14:creationId xmlns:p14="http://schemas.microsoft.com/office/powerpoint/2010/main" val="1829001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13</a:t>
            </a:fld>
            <a:endParaRPr lang="en-US"/>
          </a:p>
        </p:txBody>
      </p:sp>
    </p:spTree>
    <p:extLst>
      <p:ext uri="{BB962C8B-B14F-4D97-AF65-F5344CB8AC3E}">
        <p14:creationId xmlns:p14="http://schemas.microsoft.com/office/powerpoint/2010/main" val="342987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14</a:t>
            </a:fld>
            <a:endParaRPr lang="en-US"/>
          </a:p>
        </p:txBody>
      </p:sp>
    </p:spTree>
    <p:extLst>
      <p:ext uri="{BB962C8B-B14F-4D97-AF65-F5344CB8AC3E}">
        <p14:creationId xmlns:p14="http://schemas.microsoft.com/office/powerpoint/2010/main" val="2068858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a:t>But before building a model, we can use the data to develop an appreciation for historical fire risk </a:t>
            </a:r>
          </a:p>
          <a:p>
            <a:pPr marL="172996" indent="-172996">
              <a:buFont typeface="Arial" panose="020B0604020202020204" pitchFamily="34" charset="0"/>
              <a:buChar char="•"/>
            </a:pPr>
            <a:r>
              <a:rPr lang="en-US" dirty="0"/>
              <a:t>In this map, we divided NYC into a grids tabulating number of fires per grid area between 2002 and 2013</a:t>
            </a:r>
          </a:p>
          <a:p>
            <a:pPr marL="172996" indent="-172996">
              <a:buFont typeface="Arial" panose="020B0604020202020204" pitchFamily="34" charset="0"/>
              <a:buChar char="•"/>
            </a:pPr>
            <a:r>
              <a:rPr lang="en-US" dirty="0"/>
              <a:t>There are indeed hotspots of activity in Bronx, Manhattan and Central Brooklyn</a:t>
            </a:r>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15</a:t>
            </a:fld>
            <a:endParaRPr lang="en-US"/>
          </a:p>
        </p:txBody>
      </p:sp>
    </p:spTree>
    <p:extLst>
      <p:ext uri="{BB962C8B-B14F-4D97-AF65-F5344CB8AC3E}">
        <p14:creationId xmlns:p14="http://schemas.microsoft.com/office/powerpoint/2010/main" val="168560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a:t>FDNY’s data is a wealth of codified</a:t>
            </a:r>
            <a:r>
              <a:rPr lang="en-US" baseline="0" dirty="0"/>
              <a:t> digital knowledge and from it we may be able to identify consistent sources of fire risk.</a:t>
            </a:r>
          </a:p>
          <a:p>
            <a:pPr marL="172996" indent="-172996">
              <a:buFont typeface="Arial" panose="020B0604020202020204" pitchFamily="34" charset="0"/>
              <a:buChar char="•"/>
            </a:pPr>
            <a:r>
              <a:rPr lang="en-US" baseline="0" dirty="0"/>
              <a:t> If we map out where structural fires have occurred between 2003 and 2012, we find that incident patterns are quite different depending on building. Whereas residential fires in one and two family homes are spread between Brooklyn and Queens, the </a:t>
            </a:r>
            <a:r>
              <a:rPr lang="en-US" baseline="0" dirty="0" err="1"/>
              <a:t>FireCast</a:t>
            </a:r>
            <a:r>
              <a:rPr lang="en-US" baseline="0" dirty="0"/>
              <a:t> system is focused</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16</a:t>
            </a:fld>
            <a:endParaRPr lang="en-US"/>
          </a:p>
        </p:txBody>
      </p:sp>
    </p:spTree>
    <p:extLst>
      <p:ext uri="{BB962C8B-B14F-4D97-AF65-F5344CB8AC3E}">
        <p14:creationId xmlns:p14="http://schemas.microsoft.com/office/powerpoint/2010/main" val="1900811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a:t>When we start stratifying the data, we begin to find disparities in fire incidence, namely across building types</a:t>
            </a:r>
            <a:r>
              <a:rPr lang="en-US" baseline="0" dirty="0"/>
              <a:t>, such as hotels, medical centers, schools, residential homes</a:t>
            </a:r>
          </a:p>
          <a:p>
            <a:pPr marL="172996" indent="-172996">
              <a:buFont typeface="Arial" panose="020B0604020202020204" pitchFamily="34" charset="0"/>
              <a:buChar char="•"/>
            </a:pPr>
            <a:r>
              <a:rPr lang="en-US" baseline="0" dirty="0"/>
              <a:t>A striking yet unsurprising pattern emerges– buildings with greater consistent person volume and activity are correlated with higher fire incidence</a:t>
            </a:r>
          </a:p>
          <a:p>
            <a:pPr marL="172996" indent="-172996">
              <a:buFont typeface="Arial" panose="020B0604020202020204" pitchFamily="34" charset="0"/>
              <a:buChar char="•"/>
            </a:pPr>
            <a:r>
              <a:rPr lang="en-US" baseline="0" dirty="0"/>
              <a:t>For example elevator apartments, hotels, and theaters have far greater and consistent volumes of people moving through them than one-two family homes or rec centers</a:t>
            </a:r>
          </a:p>
          <a:p>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17</a:t>
            </a:fld>
            <a:endParaRPr lang="en-US"/>
          </a:p>
        </p:txBody>
      </p:sp>
    </p:spTree>
    <p:extLst>
      <p:ext uri="{BB962C8B-B14F-4D97-AF65-F5344CB8AC3E}">
        <p14:creationId xmlns:p14="http://schemas.microsoft.com/office/powerpoint/2010/main" val="497681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96" indent="-172996">
              <a:buFont typeface="Arial" panose="020B0604020202020204" pitchFamily="34" charset="0"/>
              <a:buChar char="•"/>
            </a:pPr>
            <a:r>
              <a:rPr lang="en-US" dirty="0"/>
              <a:t>Thus, for the proof of concept model, research</a:t>
            </a:r>
            <a:r>
              <a:rPr lang="en-US" baseline="0" dirty="0"/>
              <a:t> focused on identifying consistent sources of risk, which are readily available through structural characteristics</a:t>
            </a:r>
          </a:p>
          <a:p>
            <a:pPr marL="172996" indent="-172996">
              <a:buFont typeface="Arial" panose="020B0604020202020204" pitchFamily="34" charset="0"/>
              <a:buChar char="•"/>
            </a:pPr>
            <a:r>
              <a:rPr lang="en-US" baseline="0" dirty="0"/>
              <a:t>Formally, we defined risk as the probability of fire ignition given structural characteristics. </a:t>
            </a:r>
          </a:p>
          <a:p>
            <a:pPr marL="172996" indent="-172996">
              <a:buFont typeface="Arial" panose="020B0604020202020204" pitchFamily="34" charset="0"/>
              <a:buChar char="•"/>
            </a:pPr>
            <a:r>
              <a:rPr lang="en-US" baseline="0" dirty="0"/>
              <a:t>As such, if we look at one example of a risky building, such a building would be an elevator apartment constructed early in the 20</a:t>
            </a:r>
            <a:r>
              <a:rPr lang="en-US" baseline="30000" dirty="0"/>
              <a:t>th</a:t>
            </a:r>
            <a:r>
              <a:rPr lang="en-US" baseline="0" dirty="0"/>
              <a:t> century with some retail space, 6 floors, located in central </a:t>
            </a:r>
            <a:r>
              <a:rPr lang="en-US" baseline="0" dirty="0" err="1"/>
              <a:t>brooklyn</a:t>
            </a:r>
            <a:r>
              <a:rPr lang="en-US" baseline="0" dirty="0"/>
              <a:t> among other factors. In total, we had a model with 13 variables that subdivide into 60 levels</a:t>
            </a:r>
          </a:p>
          <a:p>
            <a:pPr marL="172996" indent="-172996">
              <a:buFont typeface="Arial" panose="020B0604020202020204" pitchFamily="34" charset="0"/>
              <a:buChar char="•"/>
            </a:pPr>
            <a:r>
              <a:rPr lang="en-US" baseline="0" dirty="0" err="1"/>
              <a:t>FireCast</a:t>
            </a:r>
            <a:r>
              <a:rPr lang="en-US" baseline="0" dirty="0"/>
              <a:t> 2.0 was deployed in July 2013 and within the first 30 days, we saw an increase in per building violation volume of 19%, which fell to 10% by day 60. As we later found, the worst of the consistently risky buildings are really concentrated in the top 5% or 15,000 buildings</a:t>
            </a:r>
            <a:endParaRPr lang="en-US" dirty="0"/>
          </a:p>
          <a:p>
            <a:pPr marL="172996" indent="-1729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18</a:t>
            </a:fld>
            <a:endParaRPr lang="en-US"/>
          </a:p>
        </p:txBody>
      </p:sp>
    </p:spTree>
    <p:extLst>
      <p:ext uri="{BB962C8B-B14F-4D97-AF65-F5344CB8AC3E}">
        <p14:creationId xmlns:p14="http://schemas.microsoft.com/office/powerpoint/2010/main" val="1718634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Chen: Main point: </a:t>
            </a:r>
          </a:p>
          <a:p>
            <a:pPr marL="172978" indent="-172978">
              <a:buFont typeface="Arial" panose="020B0604020202020204" pitchFamily="34" charset="0"/>
              <a:buChar char="•"/>
            </a:pPr>
            <a:r>
              <a:rPr lang="en-US" dirty="0"/>
              <a:t>The</a:t>
            </a:r>
            <a:r>
              <a:rPr lang="en-US" baseline="0" dirty="0"/>
              <a:t> new </a:t>
            </a:r>
            <a:r>
              <a:rPr lang="en-US" baseline="0" dirty="0" err="1"/>
              <a:t>FireCast</a:t>
            </a:r>
            <a:r>
              <a:rPr lang="en-US" baseline="0" dirty="0"/>
              <a:t> system incorporates so much more digital signal and does so by custom tailoring 49 models for each battalion and each type of incident</a:t>
            </a:r>
          </a:p>
          <a:p>
            <a:pPr marL="172978" indent="-172978">
              <a:buFont typeface="Arial" panose="020B0604020202020204" pitchFamily="34" charset="0"/>
              <a:buChar char="•"/>
            </a:pPr>
            <a:r>
              <a:rPr lang="en-US" baseline="0" dirty="0"/>
              <a:t>We tested </a:t>
            </a:r>
          </a:p>
          <a:p>
            <a:pPr marL="172978" indent="-172978">
              <a:buFont typeface="Arial" panose="020B0604020202020204" pitchFamily="34" charset="0"/>
              <a:buChar char="•"/>
            </a:pPr>
            <a:r>
              <a:rPr lang="en-US" baseline="0" dirty="0"/>
              <a:t>In total, we have over 950 different factors that feed the model.</a:t>
            </a:r>
          </a:p>
          <a:p>
            <a:pPr marL="172978" indent="-172978">
              <a:buFont typeface="Arial" panose="020B0604020202020204" pitchFamily="34" charset="0"/>
              <a:buChar char="•"/>
            </a:pPr>
            <a:endParaRPr lang="en-US" baseline="0" dirty="0"/>
          </a:p>
          <a:p>
            <a:pPr marL="630178" lvl="1" indent="-172978">
              <a:buFont typeface="Arial" panose="020B0604020202020204" pitchFamily="34" charset="0"/>
              <a:buChar char="•"/>
            </a:pPr>
            <a:r>
              <a:rPr lang="en-US" baseline="0" dirty="0"/>
              <a:t>Structural characteristics now capture more functional use and structural characteristics</a:t>
            </a:r>
          </a:p>
          <a:p>
            <a:pPr marL="630178" lvl="1" indent="-172978">
              <a:buFont typeface="Arial" panose="020B0604020202020204" pitchFamily="34" charset="0"/>
              <a:buChar char="•"/>
            </a:pPr>
            <a:r>
              <a:rPr lang="en-US" baseline="0" dirty="0"/>
              <a:t>Behavioral information such as complaints are called in on a daily basis– about 5000 complaints citywide per day for excessive noise, cleanliness, air quality, housing problems</a:t>
            </a:r>
          </a:p>
          <a:p>
            <a:pPr marL="630178" lvl="1" indent="-172978">
              <a:buFont typeface="Arial" panose="020B0604020202020204" pitchFamily="34" charset="0"/>
              <a:buChar char="•"/>
            </a:pPr>
            <a:r>
              <a:rPr lang="en-US" baseline="0" dirty="0"/>
              <a:t>In addition, violation activity from 11 different agencies now will help prioritize our risk inspections</a:t>
            </a:r>
          </a:p>
          <a:p>
            <a:pPr marL="630178" lvl="1" indent="-172978">
              <a:buFont typeface="Arial" panose="020B0604020202020204" pitchFamily="34" charset="0"/>
              <a:buChar char="•"/>
            </a:pPr>
            <a:endParaRPr lang="en-US" dirty="0"/>
          </a:p>
          <a:p>
            <a:pPr marL="172978" indent="-17297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19</a:t>
            </a:fld>
            <a:endParaRPr lang="en-US"/>
          </a:p>
        </p:txBody>
      </p:sp>
    </p:spTree>
    <p:extLst>
      <p:ext uri="{BB962C8B-B14F-4D97-AF65-F5344CB8AC3E}">
        <p14:creationId xmlns:p14="http://schemas.microsoft.com/office/powerpoint/2010/main" val="1777273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2</a:t>
            </a:fld>
            <a:endParaRPr lang="en-US"/>
          </a:p>
        </p:txBody>
      </p:sp>
    </p:spTree>
    <p:extLst>
      <p:ext uri="{BB962C8B-B14F-4D97-AF65-F5344CB8AC3E}">
        <p14:creationId xmlns:p14="http://schemas.microsoft.com/office/powerpoint/2010/main" val="2132311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point: </a:t>
            </a:r>
          </a:p>
          <a:p>
            <a:pPr marL="173010" indent="-173010">
              <a:buFont typeface="Arial" panose="020B0604020202020204" pitchFamily="34" charset="0"/>
              <a:buChar char="•"/>
            </a:pPr>
            <a:r>
              <a:rPr lang="en-US" dirty="0"/>
              <a:t>The data inputs are quite dynamic.</a:t>
            </a:r>
          </a:p>
          <a:p>
            <a:pPr marL="173010" indent="-173010">
              <a:buFont typeface="Arial" panose="020B0604020202020204" pitchFamily="34" charset="0"/>
              <a:buChar char="•"/>
            </a:pPr>
            <a:r>
              <a:rPr lang="en-US" dirty="0"/>
              <a:t>This</a:t>
            </a:r>
            <a:r>
              <a:rPr lang="en-US" baseline="0" dirty="0"/>
              <a:t> image represents our </a:t>
            </a:r>
            <a:r>
              <a:rPr lang="en-US" baseline="0" dirty="0" err="1"/>
              <a:t>riskDNA</a:t>
            </a:r>
            <a:r>
              <a:rPr lang="en-US" baseline="0" dirty="0"/>
              <a:t> or risk sequences for just one of FDNY’s battalions. Each row is a battalion and each column is a period in time. Red indicates high risk rank and blue means low risk rank. </a:t>
            </a:r>
          </a:p>
          <a:p>
            <a:pPr marL="173010" indent="-173010">
              <a:buFont typeface="Arial" panose="020B0604020202020204" pitchFamily="34" charset="0"/>
              <a:buChar char="•"/>
            </a:pPr>
            <a:r>
              <a:rPr lang="en-US" baseline="0" dirty="0"/>
              <a:t>We find that some buildings are just consistently risky, others jump around, and some are almost never risky</a:t>
            </a:r>
          </a:p>
          <a:p>
            <a:pPr marL="173010" indent="-17301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20</a:t>
            </a:fld>
            <a:endParaRPr lang="en-US"/>
          </a:p>
        </p:txBody>
      </p:sp>
    </p:spTree>
    <p:extLst>
      <p:ext uri="{BB962C8B-B14F-4D97-AF65-F5344CB8AC3E}">
        <p14:creationId xmlns:p14="http://schemas.microsoft.com/office/powerpoint/2010/main" val="1455848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21</a:t>
            </a:fld>
            <a:endParaRPr lang="en-US"/>
          </a:p>
        </p:txBody>
      </p:sp>
    </p:spTree>
    <p:extLst>
      <p:ext uri="{BB962C8B-B14F-4D97-AF65-F5344CB8AC3E}">
        <p14:creationId xmlns:p14="http://schemas.microsoft.com/office/powerpoint/2010/main" val="722504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definition?</a:t>
            </a:r>
          </a:p>
        </p:txBody>
      </p:sp>
      <p:sp>
        <p:nvSpPr>
          <p:cNvPr id="4" name="Slide Number Placeholder 3"/>
          <p:cNvSpPr>
            <a:spLocks noGrp="1"/>
          </p:cNvSpPr>
          <p:nvPr>
            <p:ph type="sldNum" sz="quarter" idx="10"/>
          </p:nvPr>
        </p:nvSpPr>
        <p:spPr/>
        <p:txBody>
          <a:bodyPr/>
          <a:lstStyle/>
          <a:p>
            <a:fld id="{1D5984C4-F11A-1543-9F4C-C2CEF3F8F86E}" type="slidenum">
              <a:rPr lang="en-US" smtClean="0"/>
              <a:t>22</a:t>
            </a:fld>
            <a:endParaRPr lang="en-US"/>
          </a:p>
        </p:txBody>
      </p:sp>
    </p:spTree>
    <p:extLst>
      <p:ext uri="{BB962C8B-B14F-4D97-AF65-F5344CB8AC3E}">
        <p14:creationId xmlns:p14="http://schemas.microsoft.com/office/powerpoint/2010/main" val="1259063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23</a:t>
            </a:fld>
            <a:endParaRPr lang="en-US"/>
          </a:p>
        </p:txBody>
      </p:sp>
    </p:spTree>
    <p:extLst>
      <p:ext uri="{BB962C8B-B14F-4D97-AF65-F5344CB8AC3E}">
        <p14:creationId xmlns:p14="http://schemas.microsoft.com/office/powerpoint/2010/main" val="1196396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24</a:t>
            </a:fld>
            <a:endParaRPr lang="en-US"/>
          </a:p>
        </p:txBody>
      </p:sp>
    </p:spTree>
    <p:extLst>
      <p:ext uri="{BB962C8B-B14F-4D97-AF65-F5344CB8AC3E}">
        <p14:creationId xmlns:p14="http://schemas.microsoft.com/office/powerpoint/2010/main" val="205164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25</a:t>
            </a:fld>
            <a:endParaRPr lang="en-US"/>
          </a:p>
        </p:txBody>
      </p:sp>
    </p:spTree>
    <p:extLst>
      <p:ext uri="{BB962C8B-B14F-4D97-AF65-F5344CB8AC3E}">
        <p14:creationId xmlns:p14="http://schemas.microsoft.com/office/powerpoint/2010/main" val="41159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Prediction problems tend are</a:t>
            </a:r>
            <a:r>
              <a:rPr lang="en-US" baseline="0" dirty="0"/>
              <a:t> not necessarily causal. The goal is to find a quantitative representation of a phenomenon that uses data to accurately predict a quantity. For example, predicting a stock price, predicting what someone would want to watch on </a:t>
            </a:r>
            <a:r>
              <a:rPr lang="en-US" baseline="0" dirty="0" err="1"/>
              <a:t>netflix</a:t>
            </a:r>
            <a:r>
              <a:rPr lang="en-US" baseline="0" dirty="0"/>
              <a:t>, etc.</a:t>
            </a:r>
          </a:p>
          <a:p>
            <a:pPr marL="171450" indent="-171450">
              <a:buFont typeface="Arial" charset="0"/>
              <a:buChar char="•"/>
            </a:pPr>
            <a:r>
              <a:rPr lang="en-US" baseline="0" dirty="0"/>
              <a:t>This is different from estimation of relationships, which is best described as an empirical decomposition or characterization of a relationship. For example, the marginal value of experience with respect to income. The marginal value of number of rooms in a house with respect to housing sales price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a:p>
        </p:txBody>
      </p:sp>
    </p:spTree>
    <p:extLst>
      <p:ext uri="{BB962C8B-B14F-4D97-AF65-F5344CB8AC3E}">
        <p14:creationId xmlns:p14="http://schemas.microsoft.com/office/powerpoint/2010/main" val="1147059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a:p>
        </p:txBody>
      </p:sp>
    </p:spTree>
    <p:extLst>
      <p:ext uri="{BB962C8B-B14F-4D97-AF65-F5344CB8AC3E}">
        <p14:creationId xmlns:p14="http://schemas.microsoft.com/office/powerpoint/2010/main" val="370484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a:p>
        </p:txBody>
      </p:sp>
    </p:spTree>
    <p:extLst>
      <p:ext uri="{BB962C8B-B14F-4D97-AF65-F5344CB8AC3E}">
        <p14:creationId xmlns:p14="http://schemas.microsoft.com/office/powerpoint/2010/main" val="574442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While any data</a:t>
            </a:r>
            <a:r>
              <a:rPr lang="en-US" baseline="0" dirty="0"/>
              <a:t> can be used to create a model, the model is only useful if the units fit the decision</a:t>
            </a:r>
            <a:endParaRPr lang="en-US" dirty="0"/>
          </a:p>
          <a:p>
            <a:pPr marL="171450" indent="-171450">
              <a:buFont typeface="Arial" charset="0"/>
              <a:buChar char="•"/>
            </a:pPr>
            <a:r>
              <a:rPr lang="en-US" dirty="0"/>
              <a:t>Example: A fighter</a:t>
            </a:r>
            <a:r>
              <a:rPr lang="en-US" baseline="0" dirty="0"/>
              <a:t> pilot and autopilot cannot control the plane if the flight instrument readings like altitude, speed, among other things are updated every 45 minutes</a:t>
            </a:r>
          </a:p>
          <a:p>
            <a:pPr marL="171450" indent="-171450">
              <a:buFont typeface="Arial" charset="0"/>
              <a:buChar char="•"/>
            </a:pPr>
            <a:r>
              <a:rPr lang="en-US" baseline="0" dirty="0"/>
              <a:t>Unit of analysis such as time and geography must be refreshed at a rate that is approximately equal to the the decision time step</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29</a:t>
            </a:fld>
            <a:endParaRPr lang="en-US"/>
          </a:p>
        </p:txBody>
      </p:sp>
    </p:spTree>
    <p:extLst>
      <p:ext uri="{BB962C8B-B14F-4D97-AF65-F5344CB8AC3E}">
        <p14:creationId xmlns:p14="http://schemas.microsoft.com/office/powerpoint/2010/main" val="771494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9.2</a:t>
            </a:r>
          </a:p>
        </p:txBody>
      </p:sp>
      <p:sp>
        <p:nvSpPr>
          <p:cNvPr id="4" name="Slide Number Placeholder 3"/>
          <p:cNvSpPr>
            <a:spLocks noGrp="1"/>
          </p:cNvSpPr>
          <p:nvPr>
            <p:ph type="sldNum" sz="quarter" idx="10"/>
          </p:nvPr>
        </p:nvSpPr>
        <p:spPr/>
        <p:txBody>
          <a:bodyPr/>
          <a:lstStyle/>
          <a:p>
            <a:fld id="{DF97C819-D28F-B94F-A780-55E4287C168A}" type="slidenum">
              <a:rPr lang="en-US" smtClean="0"/>
              <a:t>3</a:t>
            </a:fld>
            <a:endParaRPr lang="en-US"/>
          </a:p>
        </p:txBody>
      </p:sp>
    </p:spTree>
    <p:extLst>
      <p:ext uri="{BB962C8B-B14F-4D97-AF65-F5344CB8AC3E}">
        <p14:creationId xmlns:p14="http://schemas.microsoft.com/office/powerpoint/2010/main" val="29987266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a:t>Data pipeline is an indication of whether the generation of new data is on a sufficiently quick pace to support a supervised learning model’s use.</a:t>
            </a:r>
          </a:p>
          <a:p>
            <a:pPr marL="628650" lvl="1" indent="-171450">
              <a:buFont typeface="Arial" charset="0"/>
              <a:buChar char="•"/>
            </a:pPr>
            <a:r>
              <a:rPr lang="en-US" baseline="0" dirty="0"/>
              <a:t>Example:</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30</a:t>
            </a:fld>
            <a:endParaRPr lang="en-US"/>
          </a:p>
        </p:txBody>
      </p:sp>
    </p:spTree>
    <p:extLst>
      <p:ext uri="{BB962C8B-B14F-4D97-AF65-F5344CB8AC3E}">
        <p14:creationId xmlns:p14="http://schemas.microsoft.com/office/powerpoint/2010/main" val="20577061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31</a:t>
            </a:fld>
            <a:endParaRPr lang="en-US"/>
          </a:p>
        </p:txBody>
      </p:sp>
    </p:spTree>
    <p:extLst>
      <p:ext uri="{BB962C8B-B14F-4D97-AF65-F5344CB8AC3E}">
        <p14:creationId xmlns:p14="http://schemas.microsoft.com/office/powerpoint/2010/main" val="489371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Hard to interpret mean squared error because of the scale issue.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a:p>
        </p:txBody>
      </p:sp>
    </p:spTree>
    <p:extLst>
      <p:ext uri="{BB962C8B-B14F-4D97-AF65-F5344CB8AC3E}">
        <p14:creationId xmlns:p14="http://schemas.microsoft.com/office/powerpoint/2010/main" val="19830943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Lasso can handle more variables than observations. </a:t>
            </a:r>
          </a:p>
          <a:p>
            <a:pPr marL="628650" lvl="1" indent="-171450">
              <a:buFont typeface="Arial" charset="0"/>
              <a:buChar char="•"/>
            </a:pPr>
            <a:r>
              <a:rPr lang="en-US" dirty="0" smtClean="0"/>
              <a:t>Lasso takes all variables and sifts out all the variables that don’t really add much ,</a:t>
            </a:r>
            <a:r>
              <a:rPr lang="en-US" baseline="0" dirty="0" smtClean="0"/>
              <a:t> versus PCA which just takes k and goes less than k</a:t>
            </a:r>
            <a:endParaRPr lang="en-US" dirty="0" smtClean="0"/>
          </a:p>
          <a:p>
            <a:pPr marL="628650" lvl="1" indent="-171450">
              <a:buFont typeface="Arial" charset="0"/>
              <a:buChar char="•"/>
            </a:pPr>
            <a:r>
              <a:rPr lang="en-US" dirty="0" smtClean="0"/>
              <a:t>Don’t ever use stepwise</a:t>
            </a:r>
            <a:r>
              <a:rPr lang="en-US" baseline="0" dirty="0" smtClean="0"/>
              <a:t> regression </a:t>
            </a:r>
          </a:p>
          <a:p>
            <a:pPr marL="1085850" lvl="2" indent="-171450">
              <a:buFont typeface="Arial" charset="0"/>
              <a:buChar char="•"/>
            </a:pPr>
            <a:r>
              <a:rPr lang="en-US" baseline="0" dirty="0" smtClean="0"/>
              <a:t>Stepwise is contingent upon the order of the variables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a:p>
        </p:txBody>
      </p:sp>
    </p:spTree>
    <p:extLst>
      <p:ext uri="{BB962C8B-B14F-4D97-AF65-F5344CB8AC3E}">
        <p14:creationId xmlns:p14="http://schemas.microsoft.com/office/powerpoint/2010/main" val="614928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This is essentially what separates</a:t>
            </a:r>
            <a:r>
              <a:rPr lang="en-US" baseline="0" dirty="0" smtClean="0"/>
              <a:t> prediction vs. estimation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a:p>
        </p:txBody>
      </p:sp>
    </p:spTree>
    <p:extLst>
      <p:ext uri="{BB962C8B-B14F-4D97-AF65-F5344CB8AC3E}">
        <p14:creationId xmlns:p14="http://schemas.microsoft.com/office/powerpoint/2010/main" val="2019274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35</a:t>
            </a:fld>
            <a:endParaRPr lang="en-US"/>
          </a:p>
        </p:txBody>
      </p:sp>
    </p:spTree>
    <p:extLst>
      <p:ext uri="{BB962C8B-B14F-4D97-AF65-F5344CB8AC3E}">
        <p14:creationId xmlns:p14="http://schemas.microsoft.com/office/powerpoint/2010/main" val="2797969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36</a:t>
            </a:fld>
            <a:endParaRPr lang="en-US"/>
          </a:p>
        </p:txBody>
      </p:sp>
    </p:spTree>
    <p:extLst>
      <p:ext uri="{BB962C8B-B14F-4D97-AF65-F5344CB8AC3E}">
        <p14:creationId xmlns:p14="http://schemas.microsoft.com/office/powerpoint/2010/main" val="3835091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37</a:t>
            </a:fld>
            <a:endParaRPr lang="en-US"/>
          </a:p>
        </p:txBody>
      </p:sp>
    </p:spTree>
    <p:extLst>
      <p:ext uri="{BB962C8B-B14F-4D97-AF65-F5344CB8AC3E}">
        <p14:creationId xmlns:p14="http://schemas.microsoft.com/office/powerpoint/2010/main" val="11237411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38</a:t>
            </a:fld>
            <a:endParaRPr lang="en-US"/>
          </a:p>
        </p:txBody>
      </p:sp>
    </p:spTree>
    <p:extLst>
      <p:ext uri="{BB962C8B-B14F-4D97-AF65-F5344CB8AC3E}">
        <p14:creationId xmlns:p14="http://schemas.microsoft.com/office/powerpoint/2010/main" val="2399423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39</a:t>
            </a:fld>
            <a:endParaRPr lang="en-US"/>
          </a:p>
        </p:txBody>
      </p:sp>
    </p:spTree>
    <p:extLst>
      <p:ext uri="{BB962C8B-B14F-4D97-AF65-F5344CB8AC3E}">
        <p14:creationId xmlns:p14="http://schemas.microsoft.com/office/powerpoint/2010/main" val="1773936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 8.9</a:t>
            </a:r>
          </a:p>
        </p:txBody>
      </p:sp>
      <p:sp>
        <p:nvSpPr>
          <p:cNvPr id="4" name="Slide Number Placeholder 3"/>
          <p:cNvSpPr>
            <a:spLocks noGrp="1"/>
          </p:cNvSpPr>
          <p:nvPr>
            <p:ph type="sldNum" sz="quarter" idx="10"/>
          </p:nvPr>
        </p:nvSpPr>
        <p:spPr/>
        <p:txBody>
          <a:bodyPr/>
          <a:lstStyle/>
          <a:p>
            <a:fld id="{DF97C819-D28F-B94F-A780-55E4287C168A}" type="slidenum">
              <a:rPr lang="en-US" smtClean="0"/>
              <a:t>4</a:t>
            </a:fld>
            <a:endParaRPr lang="en-US"/>
          </a:p>
        </p:txBody>
      </p:sp>
    </p:spTree>
    <p:extLst>
      <p:ext uri="{BB962C8B-B14F-4D97-AF65-F5344CB8AC3E}">
        <p14:creationId xmlns:p14="http://schemas.microsoft.com/office/powerpoint/2010/main" val="15208476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40</a:t>
            </a:fld>
            <a:endParaRPr lang="en-US"/>
          </a:p>
        </p:txBody>
      </p:sp>
    </p:spTree>
    <p:extLst>
      <p:ext uri="{BB962C8B-B14F-4D97-AF65-F5344CB8AC3E}">
        <p14:creationId xmlns:p14="http://schemas.microsoft.com/office/powerpoint/2010/main" val="8153994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41</a:t>
            </a:fld>
            <a:endParaRPr lang="en-US"/>
          </a:p>
        </p:txBody>
      </p:sp>
    </p:spTree>
    <p:extLst>
      <p:ext uri="{BB962C8B-B14F-4D97-AF65-F5344CB8AC3E}">
        <p14:creationId xmlns:p14="http://schemas.microsoft.com/office/powerpoint/2010/main" val="36626426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42</a:t>
            </a:fld>
            <a:endParaRPr lang="en-US"/>
          </a:p>
        </p:txBody>
      </p:sp>
    </p:spTree>
    <p:extLst>
      <p:ext uri="{BB962C8B-B14F-4D97-AF65-F5344CB8AC3E}">
        <p14:creationId xmlns:p14="http://schemas.microsoft.com/office/powerpoint/2010/main" val="217334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43</a:t>
            </a:fld>
            <a:endParaRPr lang="en-US"/>
          </a:p>
        </p:txBody>
      </p:sp>
    </p:spTree>
    <p:extLst>
      <p:ext uri="{BB962C8B-B14F-4D97-AF65-F5344CB8AC3E}">
        <p14:creationId xmlns:p14="http://schemas.microsoft.com/office/powerpoint/2010/main" val="8649638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44</a:t>
            </a:fld>
            <a:endParaRPr lang="en-US"/>
          </a:p>
        </p:txBody>
      </p:sp>
    </p:spTree>
    <p:extLst>
      <p:ext uri="{BB962C8B-B14F-4D97-AF65-F5344CB8AC3E}">
        <p14:creationId xmlns:p14="http://schemas.microsoft.com/office/powerpoint/2010/main" val="40148366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45</a:t>
            </a:fld>
            <a:endParaRPr lang="en-US"/>
          </a:p>
        </p:txBody>
      </p:sp>
    </p:spTree>
    <p:extLst>
      <p:ext uri="{BB962C8B-B14F-4D97-AF65-F5344CB8AC3E}">
        <p14:creationId xmlns:p14="http://schemas.microsoft.com/office/powerpoint/2010/main" val="1173876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46</a:t>
            </a:fld>
            <a:endParaRPr lang="en-US"/>
          </a:p>
        </p:txBody>
      </p:sp>
    </p:spTree>
    <p:extLst>
      <p:ext uri="{BB962C8B-B14F-4D97-AF65-F5344CB8AC3E}">
        <p14:creationId xmlns:p14="http://schemas.microsoft.com/office/powerpoint/2010/main" val="3903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47</a:t>
            </a:fld>
            <a:endParaRPr lang="en-US"/>
          </a:p>
        </p:txBody>
      </p:sp>
    </p:spTree>
    <p:extLst>
      <p:ext uri="{BB962C8B-B14F-4D97-AF65-F5344CB8AC3E}">
        <p14:creationId xmlns:p14="http://schemas.microsoft.com/office/powerpoint/2010/main" val="29278584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48</a:t>
            </a:fld>
            <a:endParaRPr lang="en-US"/>
          </a:p>
        </p:txBody>
      </p:sp>
    </p:spTree>
    <p:extLst>
      <p:ext uri="{BB962C8B-B14F-4D97-AF65-F5344CB8AC3E}">
        <p14:creationId xmlns:p14="http://schemas.microsoft.com/office/powerpoint/2010/main" val="13235252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49</a:t>
            </a:fld>
            <a:endParaRPr lang="en-US"/>
          </a:p>
        </p:txBody>
      </p:sp>
    </p:spTree>
    <p:extLst>
      <p:ext uri="{BB962C8B-B14F-4D97-AF65-F5344CB8AC3E}">
        <p14:creationId xmlns:p14="http://schemas.microsoft.com/office/powerpoint/2010/main" val="143032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5</a:t>
            </a:fld>
            <a:endParaRPr lang="en-US"/>
          </a:p>
        </p:txBody>
      </p:sp>
    </p:spTree>
    <p:extLst>
      <p:ext uri="{BB962C8B-B14F-4D97-AF65-F5344CB8AC3E}">
        <p14:creationId xmlns:p14="http://schemas.microsoft.com/office/powerpoint/2010/main" val="28907062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50</a:t>
            </a:fld>
            <a:endParaRPr lang="en-US"/>
          </a:p>
        </p:txBody>
      </p:sp>
    </p:spTree>
    <p:extLst>
      <p:ext uri="{BB962C8B-B14F-4D97-AF65-F5344CB8AC3E}">
        <p14:creationId xmlns:p14="http://schemas.microsoft.com/office/powerpoint/2010/main" val="2977994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51</a:t>
            </a:fld>
            <a:endParaRPr lang="en-US"/>
          </a:p>
        </p:txBody>
      </p:sp>
    </p:spTree>
    <p:extLst>
      <p:ext uri="{BB962C8B-B14F-4D97-AF65-F5344CB8AC3E}">
        <p14:creationId xmlns:p14="http://schemas.microsoft.com/office/powerpoint/2010/main" val="867307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statistical perspective, this is a fundamental difference between</a:t>
            </a:r>
            <a:r>
              <a:rPr lang="en-US" baseline="0" dirty="0"/>
              <a:t> most of the social sciences and data science. </a:t>
            </a:r>
          </a:p>
          <a:p>
            <a:r>
              <a:rPr lang="en-US" baseline="0" dirty="0"/>
              <a:t>Most of quantitative economics is focused on characterization, but not prediction. Thus, when a model is produced for forecasting, model accuracies are built to predict things it already has seen. More on that later.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52</a:t>
            </a:fld>
            <a:endParaRPr lang="en-US"/>
          </a:p>
        </p:txBody>
      </p:sp>
    </p:spTree>
    <p:extLst>
      <p:ext uri="{BB962C8B-B14F-4D97-AF65-F5344CB8AC3E}">
        <p14:creationId xmlns:p14="http://schemas.microsoft.com/office/powerpoint/2010/main" val="7818786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53</a:t>
            </a:fld>
            <a:endParaRPr lang="en-US"/>
          </a:p>
        </p:txBody>
      </p:sp>
    </p:spTree>
    <p:extLst>
      <p:ext uri="{BB962C8B-B14F-4D97-AF65-F5344CB8AC3E}">
        <p14:creationId xmlns:p14="http://schemas.microsoft.com/office/powerpoint/2010/main" val="19459621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54</a:t>
            </a:fld>
            <a:endParaRPr lang="en-US"/>
          </a:p>
        </p:txBody>
      </p:sp>
    </p:spTree>
    <p:extLst>
      <p:ext uri="{BB962C8B-B14F-4D97-AF65-F5344CB8AC3E}">
        <p14:creationId xmlns:p14="http://schemas.microsoft.com/office/powerpoint/2010/main" val="5375429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55</a:t>
            </a:fld>
            <a:endParaRPr lang="en-US"/>
          </a:p>
        </p:txBody>
      </p:sp>
    </p:spTree>
    <p:extLst>
      <p:ext uri="{BB962C8B-B14F-4D97-AF65-F5344CB8AC3E}">
        <p14:creationId xmlns:p14="http://schemas.microsoft.com/office/powerpoint/2010/main" val="27769003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56</a:t>
            </a:fld>
            <a:endParaRPr lang="en-US"/>
          </a:p>
        </p:txBody>
      </p:sp>
    </p:spTree>
    <p:extLst>
      <p:ext uri="{BB962C8B-B14F-4D97-AF65-F5344CB8AC3E}">
        <p14:creationId xmlns:p14="http://schemas.microsoft.com/office/powerpoint/2010/main" val="1147760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57</a:t>
            </a:fld>
            <a:endParaRPr lang="en-US"/>
          </a:p>
        </p:txBody>
      </p:sp>
    </p:spTree>
    <p:extLst>
      <p:ext uri="{BB962C8B-B14F-4D97-AF65-F5344CB8AC3E}">
        <p14:creationId xmlns:p14="http://schemas.microsoft.com/office/powerpoint/2010/main" val="32025800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Mean absolute percentage error -&gt; 20%</a:t>
            </a:r>
          </a:p>
          <a:p>
            <a:r>
              <a:rPr lang="en-US" dirty="0" smtClean="0"/>
              <a:t>	MAPE</a:t>
            </a:r>
            <a:r>
              <a:rPr lang="en-US" baseline="0" dirty="0" smtClean="0"/>
              <a:t> is the final metric for evaluating how well it predicts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58</a:t>
            </a:fld>
            <a:endParaRPr lang="en-US"/>
          </a:p>
        </p:txBody>
      </p:sp>
    </p:spTree>
    <p:extLst>
      <p:ext uri="{BB962C8B-B14F-4D97-AF65-F5344CB8AC3E}">
        <p14:creationId xmlns:p14="http://schemas.microsoft.com/office/powerpoint/2010/main" val="13801707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59</a:t>
            </a:fld>
            <a:endParaRPr lang="en-US"/>
          </a:p>
        </p:txBody>
      </p:sp>
    </p:spTree>
    <p:extLst>
      <p:ext uri="{BB962C8B-B14F-4D97-AF65-F5344CB8AC3E}">
        <p14:creationId xmlns:p14="http://schemas.microsoft.com/office/powerpoint/2010/main" val="1518089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Motivating point</a:t>
            </a:r>
          </a:p>
        </p:txBody>
      </p:sp>
      <p:sp>
        <p:nvSpPr>
          <p:cNvPr id="4" name="Slide Number Placeholder 3"/>
          <p:cNvSpPr>
            <a:spLocks noGrp="1"/>
          </p:cNvSpPr>
          <p:nvPr>
            <p:ph type="sldNum" sz="quarter" idx="10"/>
          </p:nvPr>
        </p:nvSpPr>
        <p:spPr/>
        <p:txBody>
          <a:bodyPr/>
          <a:lstStyle/>
          <a:p>
            <a:fld id="{633BD716-EF1D-46FB-96AF-7F4A0582C0ED}" type="slidenum">
              <a:rPr lang="en-US" smtClean="0"/>
              <a:t>6</a:t>
            </a:fld>
            <a:endParaRPr lang="en-US" dirty="0"/>
          </a:p>
        </p:txBody>
      </p:sp>
    </p:spTree>
    <p:extLst>
      <p:ext uri="{BB962C8B-B14F-4D97-AF65-F5344CB8AC3E}">
        <p14:creationId xmlns:p14="http://schemas.microsoft.com/office/powerpoint/2010/main" val="7919906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60</a:t>
            </a:fld>
            <a:endParaRPr lang="en-US"/>
          </a:p>
        </p:txBody>
      </p:sp>
    </p:spTree>
    <p:extLst>
      <p:ext uri="{BB962C8B-B14F-4D97-AF65-F5344CB8AC3E}">
        <p14:creationId xmlns:p14="http://schemas.microsoft.com/office/powerpoint/2010/main" val="35219244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 Validate</a:t>
            </a:r>
            <a:r>
              <a:rPr lang="en-US" baseline="0" dirty="0" smtClean="0"/>
              <a:t> and test are just different samples.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61</a:t>
            </a:fld>
            <a:endParaRPr lang="en-US"/>
          </a:p>
        </p:txBody>
      </p:sp>
    </p:spTree>
    <p:extLst>
      <p:ext uri="{BB962C8B-B14F-4D97-AF65-F5344CB8AC3E}">
        <p14:creationId xmlns:p14="http://schemas.microsoft.com/office/powerpoint/2010/main" val="3194274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62</a:t>
            </a:fld>
            <a:endParaRPr lang="en-US"/>
          </a:p>
        </p:txBody>
      </p:sp>
    </p:spTree>
    <p:extLst>
      <p:ext uri="{BB962C8B-B14F-4D97-AF65-F5344CB8AC3E}">
        <p14:creationId xmlns:p14="http://schemas.microsoft.com/office/powerpoint/2010/main" val="8075250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63</a:t>
            </a:fld>
            <a:endParaRPr lang="en-US"/>
          </a:p>
        </p:txBody>
      </p:sp>
    </p:spTree>
    <p:extLst>
      <p:ext uri="{BB962C8B-B14F-4D97-AF65-F5344CB8AC3E}">
        <p14:creationId xmlns:p14="http://schemas.microsoft.com/office/powerpoint/2010/main" val="27753926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64</a:t>
            </a:fld>
            <a:endParaRPr lang="en-US"/>
          </a:p>
        </p:txBody>
      </p:sp>
    </p:spTree>
    <p:extLst>
      <p:ext uri="{BB962C8B-B14F-4D97-AF65-F5344CB8AC3E}">
        <p14:creationId xmlns:p14="http://schemas.microsoft.com/office/powerpoint/2010/main" val="23213332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65</a:t>
            </a:fld>
            <a:endParaRPr lang="en-US"/>
          </a:p>
        </p:txBody>
      </p:sp>
    </p:spTree>
    <p:extLst>
      <p:ext uri="{BB962C8B-B14F-4D97-AF65-F5344CB8AC3E}">
        <p14:creationId xmlns:p14="http://schemas.microsoft.com/office/powerpoint/2010/main" val="7548081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66</a:t>
            </a:fld>
            <a:endParaRPr lang="en-US"/>
          </a:p>
        </p:txBody>
      </p:sp>
    </p:spTree>
    <p:extLst>
      <p:ext uri="{BB962C8B-B14F-4D97-AF65-F5344CB8AC3E}">
        <p14:creationId xmlns:p14="http://schemas.microsoft.com/office/powerpoint/2010/main" val="13075120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67</a:t>
            </a:fld>
            <a:endParaRPr lang="en-US"/>
          </a:p>
        </p:txBody>
      </p:sp>
    </p:spTree>
    <p:extLst>
      <p:ext uri="{BB962C8B-B14F-4D97-AF65-F5344CB8AC3E}">
        <p14:creationId xmlns:p14="http://schemas.microsoft.com/office/powerpoint/2010/main" val="853811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68</a:t>
            </a:fld>
            <a:endParaRPr lang="en-US"/>
          </a:p>
        </p:txBody>
      </p:sp>
    </p:spTree>
    <p:extLst>
      <p:ext uri="{BB962C8B-B14F-4D97-AF65-F5344CB8AC3E}">
        <p14:creationId xmlns:p14="http://schemas.microsoft.com/office/powerpoint/2010/main" val="37462212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69</a:t>
            </a:fld>
            <a:endParaRPr lang="en-US"/>
          </a:p>
        </p:txBody>
      </p:sp>
    </p:spTree>
    <p:extLst>
      <p:ext uri="{BB962C8B-B14F-4D97-AF65-F5344CB8AC3E}">
        <p14:creationId xmlns:p14="http://schemas.microsoft.com/office/powerpoint/2010/main" val="733658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investigation found that the tell-tale signs of fire were </a:t>
            </a:r>
            <a:r>
              <a:rPr lang="en-US" baseline="0" dirty="0"/>
              <a:t>already in administrative records. The missing piece was bringing it all together for a risk based approach.</a:t>
            </a:r>
            <a:endParaRPr lang="en-US" b="1" i="1" dirty="0">
              <a:solidFill>
                <a:schemeClr val="accent2">
                  <a:lumMod val="50000"/>
                </a:scheme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33BD716-EF1D-46FB-96AF-7F4A0582C0ED}" type="slidenum">
              <a:rPr lang="en-US" smtClean="0"/>
              <a:t>7</a:t>
            </a:fld>
            <a:endParaRPr lang="en-US" dirty="0"/>
          </a:p>
        </p:txBody>
      </p:sp>
    </p:spTree>
    <p:extLst>
      <p:ext uri="{BB962C8B-B14F-4D97-AF65-F5344CB8AC3E}">
        <p14:creationId xmlns:p14="http://schemas.microsoft.com/office/powerpoint/2010/main" val="15617487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70</a:t>
            </a:fld>
            <a:endParaRPr lang="en-US"/>
          </a:p>
        </p:txBody>
      </p:sp>
    </p:spTree>
    <p:extLst>
      <p:ext uri="{BB962C8B-B14F-4D97-AF65-F5344CB8AC3E}">
        <p14:creationId xmlns:p14="http://schemas.microsoft.com/office/powerpoint/2010/main" val="15169758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71</a:t>
            </a:fld>
            <a:endParaRPr lang="en-US"/>
          </a:p>
        </p:txBody>
      </p:sp>
    </p:spTree>
    <p:extLst>
      <p:ext uri="{BB962C8B-B14F-4D97-AF65-F5344CB8AC3E}">
        <p14:creationId xmlns:p14="http://schemas.microsoft.com/office/powerpoint/2010/main" val="841825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Gradient descent – Look up</a:t>
            </a:r>
            <a:r>
              <a:rPr lang="en-US" baseline="0" dirty="0" smtClean="0"/>
              <a:t> gradient descent and try to code it at least once </a:t>
            </a:r>
          </a:p>
          <a:p>
            <a:pPr marL="628650" lvl="1" indent="-171450">
              <a:buFont typeface="Arial" charset="0"/>
              <a:buChar char="•"/>
            </a:pPr>
            <a:r>
              <a:rPr lang="en-US" baseline="0" dirty="0" smtClean="0"/>
              <a:t>Half of techniques rely on it</a:t>
            </a:r>
          </a:p>
          <a:p>
            <a:pPr marL="628650" lvl="1" indent="-171450">
              <a:buFont typeface="Arial" charset="0"/>
              <a:buChar char="•"/>
            </a:pPr>
            <a:r>
              <a:rPr lang="en-US" baseline="0" dirty="0" smtClean="0"/>
              <a:t>It’s a way to optimize an equation</a:t>
            </a:r>
          </a:p>
          <a:p>
            <a:pPr marL="628650" lvl="1" indent="-171450">
              <a:buFont typeface="Arial" charset="0"/>
              <a:buChar char="•"/>
            </a:pPr>
            <a:r>
              <a:rPr lang="en-US" baseline="0" dirty="0" smtClean="0"/>
              <a:t>Once the model is run, you’ll have a whole set of evaluation metrics </a:t>
            </a:r>
          </a:p>
          <a:p>
            <a:pPr marL="171450" lvl="0" indent="-171450">
              <a:buFont typeface="Arial" charset="0"/>
              <a:buChar char="•"/>
            </a:pPr>
            <a:r>
              <a:rPr lang="en-US" baseline="0" dirty="0" smtClean="0"/>
              <a:t>MAPE: Gives you the decimal point percentage change in how close predicted Y is to Y</a:t>
            </a:r>
          </a:p>
          <a:p>
            <a:pPr marL="628650" lvl="1" indent="-171450">
              <a:buFont typeface="Arial" charset="0"/>
              <a:buChar char="•"/>
            </a:pPr>
            <a:r>
              <a:rPr lang="en-US" baseline="0" dirty="0" smtClean="0"/>
              <a:t>Get an average of all of that divided by 100 to get to percent. </a:t>
            </a:r>
          </a:p>
          <a:p>
            <a:pPr marL="628650" lvl="1" indent="-171450">
              <a:buFont typeface="Arial" charset="0"/>
              <a:buChar char="•"/>
            </a:pPr>
            <a:r>
              <a:rPr lang="en-US" baseline="0" dirty="0" smtClean="0"/>
              <a:t>Low is good</a:t>
            </a:r>
          </a:p>
          <a:p>
            <a:pPr marL="628650" lvl="1" indent="-171450">
              <a:buFont typeface="Arial" charset="0"/>
              <a:buChar char="•"/>
            </a:pPr>
            <a:r>
              <a:rPr lang="en-US" baseline="0" dirty="0" smtClean="0"/>
              <a:t>Remember that you can’t divide by 0</a:t>
            </a:r>
          </a:p>
        </p:txBody>
      </p:sp>
      <p:sp>
        <p:nvSpPr>
          <p:cNvPr id="4" name="Slide Number Placeholder 3"/>
          <p:cNvSpPr>
            <a:spLocks noGrp="1"/>
          </p:cNvSpPr>
          <p:nvPr>
            <p:ph type="sldNum" sz="quarter" idx="10"/>
          </p:nvPr>
        </p:nvSpPr>
        <p:spPr/>
        <p:txBody>
          <a:bodyPr/>
          <a:lstStyle/>
          <a:p>
            <a:fld id="{1D5984C4-F11A-1543-9F4C-C2CEF3F8F86E}" type="slidenum">
              <a:rPr lang="en-US" smtClean="0"/>
              <a:t>72</a:t>
            </a:fld>
            <a:endParaRPr lang="en-US"/>
          </a:p>
        </p:txBody>
      </p:sp>
    </p:spTree>
    <p:extLst>
      <p:ext uri="{BB962C8B-B14F-4D97-AF65-F5344CB8AC3E}">
        <p14:creationId xmlns:p14="http://schemas.microsoft.com/office/powerpoint/2010/main" val="5067345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73</a:t>
            </a:fld>
            <a:endParaRPr lang="en-US"/>
          </a:p>
        </p:txBody>
      </p:sp>
    </p:spTree>
    <p:extLst>
      <p:ext uri="{BB962C8B-B14F-4D97-AF65-F5344CB8AC3E}">
        <p14:creationId xmlns:p14="http://schemas.microsoft.com/office/powerpoint/2010/main" val="6040982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Have</a:t>
            </a:r>
            <a:r>
              <a:rPr lang="en-US" baseline="0" dirty="0" smtClean="0"/>
              <a:t> to include a column for the intercept</a:t>
            </a:r>
          </a:p>
          <a:p>
            <a:pPr marL="628650" lvl="1" indent="-171450">
              <a:buFont typeface="Arial" charset="0"/>
              <a:buChar char="•"/>
            </a:pPr>
            <a:r>
              <a:rPr lang="en-US" baseline="0" dirty="0" smtClean="0"/>
              <a:t>Math assumes you have a certain size matrix </a:t>
            </a:r>
          </a:p>
          <a:p>
            <a:pPr marL="628650" lvl="1" indent="-171450">
              <a:buFont typeface="Arial" charset="0"/>
              <a:buChar char="•"/>
            </a:pPr>
            <a:r>
              <a:rPr lang="en-US" dirty="0" smtClean="0"/>
              <a:t>The last thing above is what we’ll solve for in our first </a:t>
            </a:r>
            <a:r>
              <a:rPr lang="en-US" smtClean="0"/>
              <a:t>code along</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74</a:t>
            </a:fld>
            <a:endParaRPr lang="en-US"/>
          </a:p>
        </p:txBody>
      </p:sp>
    </p:spTree>
    <p:extLst>
      <p:ext uri="{BB962C8B-B14F-4D97-AF65-F5344CB8AC3E}">
        <p14:creationId xmlns:p14="http://schemas.microsoft.com/office/powerpoint/2010/main" val="4398331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75</a:t>
            </a:fld>
            <a:endParaRPr lang="en-US"/>
          </a:p>
        </p:txBody>
      </p:sp>
    </p:spTree>
    <p:extLst>
      <p:ext uri="{BB962C8B-B14F-4D97-AF65-F5344CB8AC3E}">
        <p14:creationId xmlns:p14="http://schemas.microsoft.com/office/powerpoint/2010/main" val="633327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76</a:t>
            </a:fld>
            <a:endParaRPr lang="en-US"/>
          </a:p>
        </p:txBody>
      </p:sp>
    </p:spTree>
    <p:extLst>
      <p:ext uri="{BB962C8B-B14F-4D97-AF65-F5344CB8AC3E}">
        <p14:creationId xmlns:p14="http://schemas.microsoft.com/office/powerpoint/2010/main" val="13366917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77</a:t>
            </a:fld>
            <a:endParaRPr lang="en-US"/>
          </a:p>
        </p:txBody>
      </p:sp>
    </p:spTree>
    <p:extLst>
      <p:ext uri="{BB962C8B-B14F-4D97-AF65-F5344CB8AC3E}">
        <p14:creationId xmlns:p14="http://schemas.microsoft.com/office/powerpoint/2010/main" val="20059317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78</a:t>
            </a:fld>
            <a:endParaRPr lang="en-US"/>
          </a:p>
        </p:txBody>
      </p:sp>
    </p:spTree>
    <p:extLst>
      <p:ext uri="{BB962C8B-B14F-4D97-AF65-F5344CB8AC3E}">
        <p14:creationId xmlns:p14="http://schemas.microsoft.com/office/powerpoint/2010/main" val="11575129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79</a:t>
            </a:fld>
            <a:endParaRPr lang="en-US"/>
          </a:p>
        </p:txBody>
      </p:sp>
    </p:spTree>
    <p:extLst>
      <p:ext uri="{BB962C8B-B14F-4D97-AF65-F5344CB8AC3E}">
        <p14:creationId xmlns:p14="http://schemas.microsoft.com/office/powerpoint/2010/main" val="567066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8</a:t>
            </a:fld>
            <a:endParaRPr lang="en-US"/>
          </a:p>
        </p:txBody>
      </p:sp>
    </p:spTree>
    <p:extLst>
      <p:ext uri="{BB962C8B-B14F-4D97-AF65-F5344CB8AC3E}">
        <p14:creationId xmlns:p14="http://schemas.microsoft.com/office/powerpoint/2010/main" val="13741401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80</a:t>
            </a:fld>
            <a:endParaRPr lang="en-US"/>
          </a:p>
        </p:txBody>
      </p:sp>
    </p:spTree>
    <p:extLst>
      <p:ext uri="{BB962C8B-B14F-4D97-AF65-F5344CB8AC3E}">
        <p14:creationId xmlns:p14="http://schemas.microsoft.com/office/powerpoint/2010/main" val="13236610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81</a:t>
            </a:fld>
            <a:endParaRPr lang="en-US"/>
          </a:p>
        </p:txBody>
      </p:sp>
    </p:spTree>
    <p:extLst>
      <p:ext uri="{BB962C8B-B14F-4D97-AF65-F5344CB8AC3E}">
        <p14:creationId xmlns:p14="http://schemas.microsoft.com/office/powerpoint/2010/main" val="1576951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Roth: Main point: </a:t>
            </a:r>
          </a:p>
          <a:p>
            <a:pPr marL="172996" indent="-172996">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fld id="{633BD716-EF1D-46FB-96AF-7F4A0582C0ED}" type="slidenum">
              <a:rPr lang="en-US" smtClean="0"/>
              <a:t>9</a:t>
            </a:fld>
            <a:endParaRPr lang="en-US"/>
          </a:p>
        </p:txBody>
      </p:sp>
    </p:spTree>
    <p:extLst>
      <p:ext uri="{BB962C8B-B14F-4D97-AF65-F5344CB8AC3E}">
        <p14:creationId xmlns:p14="http://schemas.microsoft.com/office/powerpoint/2010/main" val="1319286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06D3CA2-0BB0-B649-A9F8-D66E4291C7D9}" type="datetime1">
              <a:rPr lang="en-US" smtClean="0"/>
              <a:t>2/12/2018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7060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89ADF2-A395-8242-9697-D2989F7B65A9}" type="datetime1">
              <a:rPr lang="en-US" smtClean="0"/>
              <a:t>2/12/2018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1872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83ADC2-C45F-D045-8886-0B262120C175}" type="datetime1">
              <a:rPr lang="en-US" smtClean="0"/>
              <a:t>2/12/2018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4345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BLU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2/12/2018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spTree>
    <p:extLst>
      <p:ext uri="{BB962C8B-B14F-4D97-AF65-F5344CB8AC3E}">
        <p14:creationId xmlns:p14="http://schemas.microsoft.com/office/powerpoint/2010/main" val="17651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B5BD50-0439-7F48-8AEA-76B395A0E4C9}" type="datetime1">
              <a:rPr lang="en-US" smtClean="0"/>
              <a:t>2/12/2018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9906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D5C6F3-CEC4-EF4D-89AA-B32CB6F95133}" type="datetime1">
              <a:rPr lang="en-US" smtClean="0"/>
              <a:t>2/12/2018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9600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F2A4230-1B89-8F4A-8BAA-6B15473F7992}" type="datetime1">
              <a:rPr lang="en-US" smtClean="0"/>
              <a:t>2/12/2018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394811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4DE362-FEB8-A347-ACF9-C5B9E463437E}" type="datetime1">
              <a:rPr lang="en-US" smtClean="0"/>
              <a:t>2/12/2018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201448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40E1E1-2838-E648-B599-CED978C58D57}" type="datetime1">
              <a:rPr lang="en-US" smtClean="0"/>
              <a:t>2/12/2018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966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782A-D590-0942-B988-AA86E3207685}" type="datetime1">
              <a:rPr lang="en-US" smtClean="0"/>
              <a:t>2/12/2018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70711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1BF516-BBBE-1345-9C48-A2A1202B5221}" type="datetime1">
              <a:rPr lang="en-US" smtClean="0"/>
              <a:t>2/12/2018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7808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07E6E-F1FB-1040-9727-8E1114EC23FC}" type="datetime1">
              <a:rPr lang="en-US" smtClean="0"/>
              <a:t>2/12/2018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293867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7C152-CA6F-FE47-BC89-E0C4C804A194}" type="datetime1">
              <a:rPr lang="en-US" smtClean="0"/>
              <a:t>2/12/2018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F4109-7BBC-ED48-834E-F2794D8279DA}" type="slidenum">
              <a:rPr lang="en-US" smtClean="0"/>
              <a:t>‹#›</a:t>
            </a:fld>
            <a:endParaRPr lang="en-US"/>
          </a:p>
        </p:txBody>
      </p:sp>
    </p:spTree>
    <p:extLst>
      <p:ext uri="{BB962C8B-B14F-4D97-AF65-F5344CB8AC3E}">
        <p14:creationId xmlns:p14="http://schemas.microsoft.com/office/powerpoint/2010/main" val="1399696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jpe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7.png"/><Relationship Id="rId7" Type="http://schemas.openxmlformats.org/officeDocument/2006/relationships/image" Target="../media/image10.jpeg"/><Relationship Id="rId12"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9.wmf"/><Relationship Id="rId11" Type="http://schemas.openxmlformats.org/officeDocument/2006/relationships/image" Target="../media/image3.jpeg"/><Relationship Id="rId5" Type="http://schemas.openxmlformats.org/officeDocument/2006/relationships/image" Target="../media/image8.wmf"/><Relationship Id="rId10" Type="http://schemas.openxmlformats.org/officeDocument/2006/relationships/image" Target="../media/image13.jpeg"/><Relationship Id="rId4" Type="http://schemas.microsoft.com/office/2007/relationships/hdphoto" Target="../media/hdphoto2.wdp"/><Relationship Id="rId9"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jpeg"/><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19.jpe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0.jpeg"/><Relationship Id="rId7"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3.jpeg"/><Relationship Id="rId11" Type="http://schemas.microsoft.com/office/2007/relationships/hdphoto" Target="../media/hdphoto1.wdp"/><Relationship Id="rId5" Type="http://schemas.openxmlformats.org/officeDocument/2006/relationships/image" Target="../media/image22.png"/><Relationship Id="rId10" Type="http://schemas.openxmlformats.org/officeDocument/2006/relationships/image" Target="../media/image3.jpeg"/><Relationship Id="rId4" Type="http://schemas.openxmlformats.org/officeDocument/2006/relationships/image" Target="../media/image21.jpe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381.png"/><Relationship Id="rId7" Type="http://schemas.openxmlformats.org/officeDocument/2006/relationships/image" Target="../media/image420.png"/><Relationship Id="rId2" Type="http://schemas.openxmlformats.org/officeDocument/2006/relationships/notesSlide" Target="../notesSlides/notesSlide74.xml"/><Relationship Id="rId1" Type="http://schemas.openxmlformats.org/officeDocument/2006/relationships/slideLayout" Target="../slideLayouts/slideLayout12.xml"/><Relationship Id="rId6" Type="http://schemas.openxmlformats.org/officeDocument/2006/relationships/image" Target="../media/image410.png"/><Relationship Id="rId5" Type="http://schemas.openxmlformats.org/officeDocument/2006/relationships/image" Target="../media/image400.png"/><Relationship Id="rId4" Type="http://schemas.openxmlformats.org/officeDocument/2006/relationships/image" Target="../media/image390.png"/></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6.png"/></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0" y="3870077"/>
            <a:ext cx="12456160" cy="2215991"/>
          </a:xfrm>
          <a:prstGeom prst="rect">
            <a:avLst/>
          </a:prstGeom>
          <a:solidFill>
            <a:schemeClr val="bg1"/>
          </a:solidFill>
        </p:spPr>
        <p:txBody>
          <a:bodyPr wrap="square" rtlCol="0">
            <a:spAutoFit/>
          </a:bodyPr>
          <a:lstStyle/>
          <a:p>
            <a:pPr lvl="1"/>
            <a:endParaRPr lang="en-US" sz="13800" dirty="0">
              <a:ln w="0"/>
              <a:effectLst>
                <a:outerShdw blurRad="38100" dist="19050" dir="2700000" algn="tl" rotWithShape="0">
                  <a:schemeClr val="dk1">
                    <a:alpha val="40000"/>
                  </a:schemeClr>
                </a:outerShdw>
              </a:effectLst>
              <a:latin typeface="Avenir Book" charset="0"/>
              <a:ea typeface="Avenir Book" charset="0"/>
              <a:cs typeface="Avenir Book" charset="0"/>
            </a:endParaRPr>
          </a:p>
        </p:txBody>
      </p:sp>
      <p:sp>
        <p:nvSpPr>
          <p:cNvPr id="4" name="TextBox 3"/>
          <p:cNvSpPr txBox="1"/>
          <p:nvPr/>
        </p:nvSpPr>
        <p:spPr>
          <a:xfrm>
            <a:off x="2450882" y="4070132"/>
            <a:ext cx="9344878" cy="1877437"/>
          </a:xfrm>
          <a:prstGeom prst="rect">
            <a:avLst/>
          </a:prstGeom>
          <a:noFill/>
        </p:spPr>
        <p:txBody>
          <a:bodyPr wrap="square" rtlCol="0">
            <a:spAutoFit/>
          </a:bodyPr>
          <a:lstStyle/>
          <a:p>
            <a:r>
              <a:rPr lang="en-US" sz="3600" b="1" dirty="0">
                <a:solidFill>
                  <a:schemeClr val="tx2"/>
                </a:solidFill>
                <a:latin typeface="Avenir Book" charset="0"/>
                <a:ea typeface="Avenir Book" charset="0"/>
                <a:cs typeface="Avenir Book" charset="0"/>
              </a:rPr>
              <a:t>Lecture 5: Intro to Supervised Learning</a:t>
            </a:r>
          </a:p>
          <a:p>
            <a:r>
              <a:rPr lang="en-US" sz="2000" dirty="0">
                <a:solidFill>
                  <a:schemeClr val="tx2"/>
                </a:solidFill>
                <a:latin typeface="Avenir Book" charset="0"/>
                <a:ea typeface="Avenir Book" charset="0"/>
                <a:cs typeface="Avenir Book" charset="0"/>
              </a:rPr>
              <a:t>Intro to Data Science for Public Policy</a:t>
            </a:r>
          </a:p>
          <a:p>
            <a:r>
              <a:rPr lang="en-US" sz="2000" dirty="0">
                <a:solidFill>
                  <a:schemeClr val="tx2"/>
                </a:solidFill>
                <a:latin typeface="Avenir Book" charset="0"/>
                <a:ea typeface="Avenir Book" charset="0"/>
                <a:cs typeface="Avenir Book" charset="0"/>
              </a:rPr>
              <a:t>Spring 2018</a:t>
            </a:r>
          </a:p>
          <a:p>
            <a:endParaRPr lang="en-US" sz="2000" dirty="0">
              <a:solidFill>
                <a:schemeClr val="tx2"/>
              </a:solidFill>
              <a:latin typeface="Avenir Book" charset="0"/>
              <a:ea typeface="Avenir Book" charset="0"/>
              <a:cs typeface="Avenir Book" charset="0"/>
            </a:endParaRPr>
          </a:p>
          <a:p>
            <a:r>
              <a:rPr lang="en-US" sz="2000" dirty="0">
                <a:solidFill>
                  <a:schemeClr val="tx2"/>
                </a:solidFill>
                <a:latin typeface="Avenir Book" charset="0"/>
                <a:ea typeface="Avenir Book" charset="0"/>
                <a:cs typeface="Avenir Book" charset="0"/>
              </a:rPr>
              <a:t>Jeff Chen</a:t>
            </a:r>
          </a:p>
        </p:txBody>
      </p:sp>
      <p:pic>
        <p:nvPicPr>
          <p:cNvPr id="5" name="Picture 4"/>
          <p:cNvPicPr>
            <a:picLocks noChangeAspect="1"/>
          </p:cNvPicPr>
          <p:nvPr/>
        </p:nvPicPr>
        <p:blipFill>
          <a:blip r:embed="rId3"/>
          <a:stretch>
            <a:fillRect/>
          </a:stretch>
        </p:blipFill>
        <p:spPr>
          <a:xfrm>
            <a:off x="806450" y="4155857"/>
            <a:ext cx="1644432" cy="1644432"/>
          </a:xfrm>
          <a:prstGeom prst="rect">
            <a:avLst/>
          </a:prstGeom>
        </p:spPr>
      </p:pic>
      <p:sp>
        <p:nvSpPr>
          <p:cNvPr id="6" name="Slide Number Placeholder 5"/>
          <p:cNvSpPr>
            <a:spLocks noGrp="1"/>
          </p:cNvSpPr>
          <p:nvPr>
            <p:ph type="sldNum" sz="quarter" idx="12"/>
          </p:nvPr>
        </p:nvSpPr>
        <p:spPr/>
        <p:txBody>
          <a:bodyPr/>
          <a:lstStyle/>
          <a:p>
            <a:fld id="{068F4109-7BBC-ED48-834E-F2794D8279DA}" type="slidenum">
              <a:rPr lang="en-US" smtClean="0"/>
              <a:t>1</a:t>
            </a:fld>
            <a:endParaRPr lang="en-US"/>
          </a:p>
        </p:txBody>
      </p:sp>
    </p:spTree>
    <p:extLst>
      <p:ext uri="{BB962C8B-B14F-4D97-AF65-F5344CB8AC3E}">
        <p14:creationId xmlns:p14="http://schemas.microsoft.com/office/powerpoint/2010/main" val="122281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160338"/>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200" cap="none" dirty="0">
                <a:solidFill>
                  <a:schemeClr val="accent2">
                    <a:lumMod val="50000"/>
                  </a:schemeClr>
                </a:solidFill>
                <a:latin typeface="Avenir Book" charset="0"/>
                <a:ea typeface="Avenir Book" charset="0"/>
                <a:cs typeface="Avenir Book" charset="0"/>
              </a:rPr>
              <a:t>FDNY Tech</a:t>
            </a:r>
          </a:p>
          <a:p>
            <a:pPr algn="ctr"/>
            <a:r>
              <a:rPr lang="en-US" sz="2800" b="0" i="1" cap="none" dirty="0">
                <a:solidFill>
                  <a:schemeClr val="bg1">
                    <a:lumMod val="50000"/>
                  </a:schemeClr>
                </a:solidFill>
                <a:latin typeface="Avenir Book" charset="0"/>
                <a:ea typeface="Avenir Book" charset="0"/>
                <a:cs typeface="Avenir Book" charset="0"/>
              </a:rPr>
              <a:t>Pre-March 2013</a:t>
            </a: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4" descr="building card fron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88435" y="1297847"/>
            <a:ext cx="3186131" cy="4924539"/>
          </a:xfrm>
          <a:prstGeom prst="rect">
            <a:avLst/>
          </a:prstGeom>
          <a:noFill/>
          <a:ln w="9525">
            <a:noFill/>
            <a:miter lim="800000"/>
            <a:headEnd/>
            <a:tailEnd/>
          </a:ln>
        </p:spPr>
      </p:pic>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9" name="Picture 5" descr="building card back"/>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9175" y="1297846"/>
            <a:ext cx="3142876" cy="4857682"/>
          </a:xfrm>
          <a:prstGeom prst="rect">
            <a:avLst/>
          </a:prstGeom>
          <a:noFill/>
          <a:ln w="9525">
            <a:noFill/>
            <a:miter lim="800000"/>
            <a:headEnd/>
            <a:tailEnd/>
          </a:ln>
        </p:spPr>
      </p:pic>
      <p:pic>
        <p:nvPicPr>
          <p:cNvPr id="10" name="Picture 2" descr="http://www.fdnyfoundation.org/wp-content/uploads/379x250_fdny_logo.jp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962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84800" y="3687764"/>
            <a:ext cx="1608163" cy="85119"/>
          </a:xfrm>
          <a:prstGeom prst="rect">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089719" y="1352451"/>
            <a:ext cx="2555361" cy="1422042"/>
          </a:xfrm>
          <a:prstGeom prst="rect">
            <a:avLst/>
          </a:prstGeom>
          <a:solidFill>
            <a:schemeClr val="accent2">
              <a:lumMod val="20000"/>
              <a:lumOff val="8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73" name="AutoShape 53"/>
          <p:cNvSpPr>
            <a:spLocks noChangeArrowheads="1"/>
          </p:cNvSpPr>
          <p:nvPr/>
        </p:nvSpPr>
        <p:spPr bwMode="auto">
          <a:xfrm>
            <a:off x="5554492" y="2266185"/>
            <a:ext cx="914400" cy="478968"/>
          </a:xfrm>
          <a:prstGeom prst="flowChartMagneticDisk">
            <a:avLst/>
          </a:prstGeom>
          <a:solidFill>
            <a:schemeClr val="accent2">
              <a:lumMod val="75000"/>
            </a:schemeClr>
          </a:solidFill>
          <a:ln w="9525">
            <a:solidFill>
              <a:schemeClr val="bg1">
                <a:lumMod val="95000"/>
              </a:schemeClr>
            </a:solidFill>
            <a:round/>
            <a:headEnd/>
            <a:tailEnd/>
          </a:ln>
        </p:spPr>
        <p:txBody>
          <a:bodyPr anchor="ctr"/>
          <a:lstStyle/>
          <a:p>
            <a:pPr algn="ctr"/>
            <a:r>
              <a:rPr lang="en-US" sz="900" dirty="0">
                <a:solidFill>
                  <a:schemeClr val="bg1"/>
                </a:solidFill>
                <a:latin typeface="Segoe UI Light" pitchFamily="34" charset="0"/>
                <a:cs typeface="MS PGothic"/>
              </a:rPr>
              <a:t>RBIS inspection</a:t>
            </a:r>
          </a:p>
          <a:p>
            <a:pPr algn="ctr"/>
            <a:r>
              <a:rPr lang="en-US" sz="900" dirty="0">
                <a:solidFill>
                  <a:schemeClr val="bg1"/>
                </a:solidFill>
                <a:latin typeface="Segoe UI Light" pitchFamily="34" charset="0"/>
                <a:cs typeface="MS PGothic"/>
              </a:rPr>
              <a:t>application </a:t>
            </a:r>
          </a:p>
        </p:txBody>
      </p:sp>
      <p:sp>
        <p:nvSpPr>
          <p:cNvPr id="102" name="Right Arrow 101"/>
          <p:cNvSpPr/>
          <p:nvPr/>
        </p:nvSpPr>
        <p:spPr>
          <a:xfrm rot="5400000">
            <a:off x="5784678" y="2079659"/>
            <a:ext cx="407805" cy="12141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p:cNvSpPr/>
          <p:nvPr/>
        </p:nvSpPr>
        <p:spPr>
          <a:xfrm rot="16428856">
            <a:off x="3933265" y="2917864"/>
            <a:ext cx="1311689"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09" name="Rectangle 5"/>
          <p:cNvSpPr>
            <a:spLocks noChangeArrowheads="1"/>
          </p:cNvSpPr>
          <p:nvPr/>
        </p:nvSpPr>
        <p:spPr bwMode="auto">
          <a:xfrm>
            <a:off x="1524001" y="210622"/>
            <a:ext cx="184731" cy="369332"/>
          </a:xfrm>
          <a:prstGeom prst="rect">
            <a:avLst/>
          </a:prstGeom>
          <a:noFill/>
          <a:ln w="9525">
            <a:noFill/>
            <a:miter lim="800000"/>
            <a:headEnd/>
            <a:tailEnd/>
          </a:ln>
        </p:spPr>
        <p:txBody>
          <a:bodyPr wrap="none" anchor="ctr">
            <a:spAutoFit/>
          </a:bodyPr>
          <a:lstStyle/>
          <a:p>
            <a:endParaRPr lang="en-US">
              <a:cs typeface="MS PGothic"/>
            </a:endParaRPr>
          </a:p>
        </p:txBody>
      </p:sp>
      <p:pic>
        <p:nvPicPr>
          <p:cNvPr id="145411" name="Picture 4" descr="j0300520"/>
          <p:cNvPicPr>
            <a:picLocks noChangeAspect="1" noChangeArrowheads="1" noCrop="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Lst>
          </a:blip>
          <a:srcRect/>
          <a:stretch>
            <a:fillRect/>
          </a:stretch>
        </p:blipFill>
        <p:spPr bwMode="auto">
          <a:xfrm>
            <a:off x="7720013" y="4379913"/>
            <a:ext cx="876300" cy="762000"/>
          </a:xfrm>
          <a:prstGeom prst="rect">
            <a:avLst/>
          </a:prstGeom>
          <a:noFill/>
          <a:ln w="9525">
            <a:noFill/>
            <a:miter lim="800000"/>
            <a:headEnd/>
            <a:tailEnd/>
          </a:ln>
        </p:spPr>
      </p:pic>
      <p:pic>
        <p:nvPicPr>
          <p:cNvPr id="145412" name="Picture 5" descr="MCj02346450000[1]"/>
          <p:cNvPicPr>
            <a:picLocks noChangeAspect="1" noChangeArrowheads="1"/>
          </p:cNvPicPr>
          <p:nvPr/>
        </p:nvPicPr>
        <p:blipFill>
          <a:blip r:embed="rId5">
            <a:duotone>
              <a:schemeClr val="accent2">
                <a:shade val="45000"/>
                <a:satMod val="135000"/>
              </a:schemeClr>
              <a:prstClr val="white"/>
            </a:duotone>
          </a:blip>
          <a:srcRect/>
          <a:stretch>
            <a:fillRect/>
          </a:stretch>
        </p:blipFill>
        <p:spPr bwMode="auto">
          <a:xfrm>
            <a:off x="7648576" y="2624139"/>
            <a:ext cx="944563" cy="769937"/>
          </a:xfrm>
          <a:prstGeom prst="rect">
            <a:avLst/>
          </a:prstGeom>
          <a:noFill/>
          <a:ln w="9525">
            <a:noFill/>
            <a:miter lim="800000"/>
            <a:headEnd/>
            <a:tailEnd/>
          </a:ln>
        </p:spPr>
      </p:pic>
      <p:pic>
        <p:nvPicPr>
          <p:cNvPr id="145413" name="Picture 6" descr="MCj04122000000[1]"/>
          <p:cNvPicPr>
            <a:picLocks noChangeAspect="1" noChangeArrowheads="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00950" y="1465263"/>
            <a:ext cx="990600" cy="596900"/>
          </a:xfrm>
          <a:prstGeom prst="rect">
            <a:avLst/>
          </a:prstGeom>
          <a:noFill/>
          <a:ln w="9525">
            <a:noFill/>
            <a:miter lim="800000"/>
            <a:headEnd/>
            <a:tailEnd/>
          </a:ln>
        </p:spPr>
      </p:pic>
      <p:sp>
        <p:nvSpPr>
          <p:cNvPr id="145415" name="Text Box 8"/>
          <p:cNvSpPr txBox="1">
            <a:spLocks noChangeArrowheads="1"/>
          </p:cNvSpPr>
          <p:nvPr/>
        </p:nvSpPr>
        <p:spPr bwMode="auto">
          <a:xfrm>
            <a:off x="7666587" y="2025260"/>
            <a:ext cx="864339" cy="261610"/>
          </a:xfrm>
          <a:prstGeom prst="rect">
            <a:avLst/>
          </a:prstGeom>
          <a:noFill/>
          <a:ln w="9525">
            <a:noFill/>
            <a:miter lim="800000"/>
            <a:headEnd/>
            <a:tailEnd/>
          </a:ln>
        </p:spPr>
        <p:txBody>
          <a:bodyPr wrap="none">
            <a:spAutoFit/>
          </a:bodyPr>
          <a:lstStyle/>
          <a:p>
            <a:r>
              <a:rPr lang="en-US" sz="1100" dirty="0">
                <a:latin typeface="Segoe UI Light" pitchFamily="34" charset="0"/>
                <a:cs typeface="MS PGothic"/>
              </a:rPr>
              <a:t>Portal Apps</a:t>
            </a:r>
          </a:p>
        </p:txBody>
      </p:sp>
      <p:sp>
        <p:nvSpPr>
          <p:cNvPr id="145416" name="Text Box 9"/>
          <p:cNvSpPr txBox="1">
            <a:spLocks noChangeArrowheads="1"/>
          </p:cNvSpPr>
          <p:nvPr/>
        </p:nvSpPr>
        <p:spPr bwMode="auto">
          <a:xfrm>
            <a:off x="7781925" y="6416675"/>
            <a:ext cx="756938" cy="261610"/>
          </a:xfrm>
          <a:prstGeom prst="rect">
            <a:avLst/>
          </a:prstGeom>
          <a:noFill/>
          <a:ln w="9525">
            <a:noFill/>
            <a:miter lim="800000"/>
            <a:headEnd/>
            <a:tailEnd/>
          </a:ln>
        </p:spPr>
        <p:txBody>
          <a:bodyPr wrap="none">
            <a:spAutoFit/>
          </a:bodyPr>
          <a:lstStyle/>
          <a:p>
            <a:r>
              <a:rPr lang="en-US" sz="1100" dirty="0">
                <a:latin typeface="Segoe UI Light" pitchFamily="34" charset="0"/>
                <a:cs typeface="MS PGothic"/>
              </a:rPr>
              <a:t>Handheld</a:t>
            </a:r>
          </a:p>
        </p:txBody>
      </p:sp>
      <p:sp>
        <p:nvSpPr>
          <p:cNvPr id="145417" name="Text Box 10"/>
          <p:cNvSpPr txBox="1">
            <a:spLocks noChangeArrowheads="1"/>
          </p:cNvSpPr>
          <p:nvPr/>
        </p:nvSpPr>
        <p:spPr bwMode="auto">
          <a:xfrm>
            <a:off x="7594601" y="3325685"/>
            <a:ext cx="1019175" cy="600164"/>
          </a:xfrm>
          <a:prstGeom prst="rect">
            <a:avLst/>
          </a:prstGeom>
          <a:noFill/>
          <a:ln w="9525">
            <a:noFill/>
            <a:miter lim="800000"/>
            <a:headEnd/>
            <a:tailEnd/>
          </a:ln>
        </p:spPr>
        <p:txBody>
          <a:bodyPr>
            <a:spAutoFit/>
          </a:bodyPr>
          <a:lstStyle/>
          <a:p>
            <a:pPr algn="ctr"/>
            <a:r>
              <a:rPr lang="en-US" sz="1100">
                <a:latin typeface="Segoe UI Light" pitchFamily="34" charset="0"/>
                <a:cs typeface="MS PGothic"/>
              </a:rPr>
              <a:t>Operational and Analytical Reporting</a:t>
            </a:r>
          </a:p>
        </p:txBody>
      </p:sp>
      <p:sp>
        <p:nvSpPr>
          <p:cNvPr id="145418" name="Text Box 11"/>
          <p:cNvSpPr txBox="1">
            <a:spLocks noChangeArrowheads="1"/>
          </p:cNvSpPr>
          <p:nvPr/>
        </p:nvSpPr>
        <p:spPr bwMode="auto">
          <a:xfrm>
            <a:off x="7652299" y="5111750"/>
            <a:ext cx="1066800" cy="261610"/>
          </a:xfrm>
          <a:prstGeom prst="rect">
            <a:avLst/>
          </a:prstGeom>
          <a:noFill/>
          <a:ln w="9525">
            <a:noFill/>
            <a:miter lim="800000"/>
            <a:headEnd/>
            <a:tailEnd/>
          </a:ln>
        </p:spPr>
        <p:txBody>
          <a:bodyPr>
            <a:spAutoFit/>
          </a:bodyPr>
          <a:lstStyle/>
          <a:p>
            <a:pPr algn="ctr"/>
            <a:r>
              <a:rPr lang="en-US" sz="1100">
                <a:latin typeface="Segoe UI Light" pitchFamily="34" charset="0"/>
                <a:cs typeface="MS PGothic"/>
              </a:rPr>
              <a:t>Data Share</a:t>
            </a:r>
          </a:p>
        </p:txBody>
      </p:sp>
      <p:pic>
        <p:nvPicPr>
          <p:cNvPr id="145419" name="Picture 12" descr="investigations_icon"/>
          <p:cNvPicPr>
            <a:picLocks noChangeAspect="1" noChangeArrowheads="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20225" y="4678363"/>
            <a:ext cx="895350" cy="895350"/>
          </a:xfrm>
          <a:prstGeom prst="rect">
            <a:avLst/>
          </a:prstGeom>
          <a:noFill/>
          <a:ln w="9525">
            <a:noFill/>
            <a:miter lim="800000"/>
            <a:headEnd/>
            <a:tailEnd/>
          </a:ln>
        </p:spPr>
      </p:pic>
      <p:pic>
        <p:nvPicPr>
          <p:cNvPr id="145420" name="Picture 13" descr="prevention_icon"/>
          <p:cNvPicPr>
            <a:picLocks noChangeAspect="1" noChangeArrowheads="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72600" y="3230563"/>
            <a:ext cx="914400" cy="914400"/>
          </a:xfrm>
          <a:prstGeom prst="rect">
            <a:avLst/>
          </a:prstGeom>
          <a:noFill/>
          <a:ln w="9525">
            <a:noFill/>
            <a:miter lim="800000"/>
            <a:headEnd/>
            <a:tailEnd/>
          </a:ln>
        </p:spPr>
      </p:pic>
      <p:pic>
        <p:nvPicPr>
          <p:cNvPr id="145421" name="Picture 14" descr="operations_icon"/>
          <p:cNvPicPr>
            <a:picLocks noChangeAspect="1" noChangeArrowheads="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72600" y="1752601"/>
            <a:ext cx="912812" cy="866775"/>
          </a:xfrm>
          <a:prstGeom prst="rect">
            <a:avLst/>
          </a:prstGeom>
          <a:noFill/>
          <a:ln w="9525">
            <a:noFill/>
            <a:miter lim="800000"/>
            <a:headEnd/>
            <a:tailEnd/>
          </a:ln>
        </p:spPr>
      </p:pic>
      <p:sp>
        <p:nvSpPr>
          <p:cNvPr id="145422" name="Text Box 15"/>
          <p:cNvSpPr txBox="1">
            <a:spLocks noChangeArrowheads="1"/>
          </p:cNvSpPr>
          <p:nvPr/>
        </p:nvSpPr>
        <p:spPr bwMode="auto">
          <a:xfrm>
            <a:off x="9301956" y="2559051"/>
            <a:ext cx="1055688" cy="430887"/>
          </a:xfrm>
          <a:prstGeom prst="rect">
            <a:avLst/>
          </a:prstGeom>
          <a:noFill/>
          <a:ln w="9525">
            <a:noFill/>
            <a:miter lim="800000"/>
            <a:headEnd/>
            <a:tailEnd/>
          </a:ln>
        </p:spPr>
        <p:txBody>
          <a:bodyPr>
            <a:spAutoFit/>
          </a:bodyPr>
          <a:lstStyle/>
          <a:p>
            <a:pPr algn="ctr"/>
            <a:r>
              <a:rPr lang="en-US" sz="1100" dirty="0">
                <a:latin typeface="Segoe UI Light" pitchFamily="34" charset="0"/>
                <a:cs typeface="MS PGothic"/>
              </a:rPr>
              <a:t>Fire</a:t>
            </a:r>
          </a:p>
          <a:p>
            <a:pPr algn="ctr"/>
            <a:r>
              <a:rPr lang="en-US" sz="1100" dirty="0">
                <a:latin typeface="Segoe UI Light" pitchFamily="34" charset="0"/>
                <a:cs typeface="MS PGothic"/>
              </a:rPr>
              <a:t>Operations</a:t>
            </a:r>
          </a:p>
        </p:txBody>
      </p:sp>
      <p:sp>
        <p:nvSpPr>
          <p:cNvPr id="145423" name="Text Box 16"/>
          <p:cNvSpPr txBox="1">
            <a:spLocks noChangeArrowheads="1"/>
          </p:cNvSpPr>
          <p:nvPr/>
        </p:nvSpPr>
        <p:spPr bwMode="auto">
          <a:xfrm>
            <a:off x="9372600" y="4079876"/>
            <a:ext cx="990600" cy="430887"/>
          </a:xfrm>
          <a:prstGeom prst="rect">
            <a:avLst/>
          </a:prstGeom>
          <a:noFill/>
          <a:ln w="9525">
            <a:noFill/>
            <a:miter lim="800000"/>
            <a:headEnd/>
            <a:tailEnd/>
          </a:ln>
        </p:spPr>
        <p:txBody>
          <a:bodyPr>
            <a:spAutoFit/>
          </a:bodyPr>
          <a:lstStyle/>
          <a:p>
            <a:pPr algn="ctr"/>
            <a:r>
              <a:rPr lang="en-US" sz="1100" dirty="0">
                <a:latin typeface="Segoe UI Light" pitchFamily="34" charset="0"/>
                <a:cs typeface="MS PGothic"/>
              </a:rPr>
              <a:t>Fire Prevention</a:t>
            </a:r>
          </a:p>
        </p:txBody>
      </p:sp>
      <p:sp>
        <p:nvSpPr>
          <p:cNvPr id="145424" name="Text Box 17"/>
          <p:cNvSpPr txBox="1">
            <a:spLocks noChangeArrowheads="1"/>
          </p:cNvSpPr>
          <p:nvPr/>
        </p:nvSpPr>
        <p:spPr bwMode="auto">
          <a:xfrm>
            <a:off x="9439550" y="5516564"/>
            <a:ext cx="923651" cy="430887"/>
          </a:xfrm>
          <a:prstGeom prst="rect">
            <a:avLst/>
          </a:prstGeom>
          <a:noFill/>
          <a:ln w="9525">
            <a:noFill/>
            <a:miter lim="800000"/>
            <a:headEnd/>
            <a:tailEnd/>
          </a:ln>
        </p:spPr>
        <p:txBody>
          <a:bodyPr wrap="none">
            <a:spAutoFit/>
          </a:bodyPr>
          <a:lstStyle/>
          <a:p>
            <a:pPr algn="ctr"/>
            <a:r>
              <a:rPr lang="en-US" sz="1100" dirty="0">
                <a:latin typeface="Segoe UI Light" pitchFamily="34" charset="0"/>
                <a:cs typeface="MS PGothic"/>
              </a:rPr>
              <a:t>Fire</a:t>
            </a:r>
          </a:p>
          <a:p>
            <a:pPr algn="ctr"/>
            <a:r>
              <a:rPr lang="en-US" sz="1100" dirty="0">
                <a:latin typeface="Segoe UI Light" pitchFamily="34" charset="0"/>
                <a:cs typeface="MS PGothic"/>
              </a:rPr>
              <a:t>Investigation</a:t>
            </a:r>
          </a:p>
        </p:txBody>
      </p:sp>
      <p:sp>
        <p:nvSpPr>
          <p:cNvPr id="145430" name="Line 25"/>
          <p:cNvSpPr>
            <a:spLocks noChangeShapeType="1"/>
          </p:cNvSpPr>
          <p:nvPr/>
        </p:nvSpPr>
        <p:spPr bwMode="auto">
          <a:xfrm flipV="1">
            <a:off x="8991600" y="3733800"/>
            <a:ext cx="3048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31" name="Line 26"/>
          <p:cNvSpPr>
            <a:spLocks noChangeShapeType="1"/>
          </p:cNvSpPr>
          <p:nvPr/>
        </p:nvSpPr>
        <p:spPr bwMode="auto">
          <a:xfrm>
            <a:off x="8991600" y="5257800"/>
            <a:ext cx="3810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32" name="AutoShape 27"/>
          <p:cNvSpPr>
            <a:spLocks noChangeArrowheads="1"/>
          </p:cNvSpPr>
          <p:nvPr/>
        </p:nvSpPr>
        <p:spPr bwMode="auto">
          <a:xfrm>
            <a:off x="3733800" y="2971801"/>
            <a:ext cx="1905000" cy="1600200"/>
          </a:xfrm>
          <a:prstGeom prst="flowChartMagneticDisk">
            <a:avLst/>
          </a:prstGeom>
          <a:solidFill>
            <a:schemeClr val="accent2">
              <a:lumMod val="75000"/>
            </a:schemeClr>
          </a:solidFill>
          <a:ln w="9525">
            <a:solidFill>
              <a:schemeClr val="bg1">
                <a:lumMod val="95000"/>
              </a:schemeClr>
            </a:solidFill>
            <a:round/>
            <a:headEnd/>
            <a:tailEnd/>
          </a:ln>
        </p:spPr>
        <p:txBody>
          <a:bodyPr/>
          <a:lstStyle/>
          <a:p>
            <a:pPr algn="ctr"/>
            <a:r>
              <a:rPr lang="en-US" sz="1200" b="1" dirty="0">
                <a:solidFill>
                  <a:schemeClr val="bg1"/>
                </a:solidFill>
                <a:latin typeface="Segoe UI Light" pitchFamily="34" charset="0"/>
                <a:cs typeface="MS PGothic"/>
              </a:rPr>
              <a:t>CBIDAS System</a:t>
            </a:r>
            <a:endParaRPr lang="en-US" sz="1200" b="1" dirty="0">
              <a:solidFill>
                <a:schemeClr val="bg1"/>
              </a:solidFill>
              <a:latin typeface="Segoe UI Light" pitchFamily="34" charset="0"/>
              <a:cs typeface="Times New Roman" pitchFamily="18" charset="0"/>
            </a:endParaRPr>
          </a:p>
          <a:p>
            <a:pPr algn="ctr"/>
            <a:r>
              <a:rPr lang="en-US" sz="1200" dirty="0">
                <a:solidFill>
                  <a:schemeClr val="bg1">
                    <a:lumMod val="85000"/>
                  </a:schemeClr>
                </a:solidFill>
                <a:latin typeface="Segoe UI Light" pitchFamily="34" charset="0"/>
                <a:cs typeface="Times New Roman" pitchFamily="18" charset="0"/>
              </a:rPr>
              <a:t>Data Repository / Warehouse</a:t>
            </a:r>
          </a:p>
          <a:p>
            <a:pPr algn="ctr"/>
            <a:r>
              <a:rPr lang="en-US" sz="1200" dirty="0">
                <a:solidFill>
                  <a:schemeClr val="bg1">
                    <a:lumMod val="85000"/>
                  </a:schemeClr>
                </a:solidFill>
                <a:latin typeface="Segoe UI Light" pitchFamily="34" charset="0"/>
                <a:cs typeface="Times New Roman" pitchFamily="18" charset="0"/>
              </a:rPr>
              <a:t>Fire Ops OLTP</a:t>
            </a:r>
          </a:p>
          <a:p>
            <a:pPr eaLnBrk="0" hangingPunct="0"/>
            <a:endParaRPr lang="en-US" sz="1000" dirty="0">
              <a:solidFill>
                <a:schemeClr val="bg1">
                  <a:lumMod val="85000"/>
                </a:schemeClr>
              </a:solidFill>
              <a:latin typeface="Segoe UI Light" pitchFamily="34" charset="0"/>
              <a:cs typeface="Times New Roman" pitchFamily="18" charset="0"/>
            </a:endParaRPr>
          </a:p>
        </p:txBody>
      </p:sp>
      <p:sp>
        <p:nvSpPr>
          <p:cNvPr id="145441" name="Line 40"/>
          <p:cNvSpPr>
            <a:spLocks noChangeShapeType="1"/>
          </p:cNvSpPr>
          <p:nvPr/>
        </p:nvSpPr>
        <p:spPr bwMode="auto">
          <a:xfrm flipV="1">
            <a:off x="7162801" y="1820864"/>
            <a:ext cx="385763" cy="7937"/>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2" name="Line 41"/>
          <p:cNvSpPr>
            <a:spLocks noChangeShapeType="1"/>
          </p:cNvSpPr>
          <p:nvPr/>
        </p:nvSpPr>
        <p:spPr bwMode="auto">
          <a:xfrm>
            <a:off x="7162800" y="2971800"/>
            <a:ext cx="457200" cy="0"/>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3" name="Line 42"/>
          <p:cNvSpPr>
            <a:spLocks noChangeShapeType="1"/>
          </p:cNvSpPr>
          <p:nvPr/>
        </p:nvSpPr>
        <p:spPr bwMode="auto">
          <a:xfrm flipV="1">
            <a:off x="7239000" y="4876800"/>
            <a:ext cx="457200" cy="0"/>
          </a:xfrm>
          <a:prstGeom prst="line">
            <a:avLst/>
          </a:prstGeom>
          <a:noFill/>
          <a:ln w="9525">
            <a:solidFill>
              <a:schemeClr val="tx1"/>
            </a:solidFill>
            <a:round/>
            <a:headEnd/>
            <a:tailEnd type="triangle" w="med" len="med"/>
          </a:ln>
        </p:spPr>
        <p:txBody>
          <a:bodyPr/>
          <a:lstStyle/>
          <a:p>
            <a:endParaRPr lang="en-US">
              <a:latin typeface="Segoe UI Light" pitchFamily="34" charset="0"/>
            </a:endParaRPr>
          </a:p>
        </p:txBody>
      </p:sp>
      <p:sp>
        <p:nvSpPr>
          <p:cNvPr id="145446" name="Text Box 45"/>
          <p:cNvSpPr txBox="1">
            <a:spLocks noChangeArrowheads="1"/>
          </p:cNvSpPr>
          <p:nvPr/>
        </p:nvSpPr>
        <p:spPr bwMode="auto">
          <a:xfrm>
            <a:off x="1901031" y="5802117"/>
            <a:ext cx="1531938" cy="507831"/>
          </a:xfrm>
          <a:prstGeom prst="rect">
            <a:avLst/>
          </a:prstGeom>
          <a:noFill/>
          <a:ln w="9525">
            <a:noFill/>
            <a:miter lim="800000"/>
            <a:headEnd/>
            <a:tailEnd/>
          </a:ln>
        </p:spPr>
        <p:txBody>
          <a:bodyPr wrap="square">
            <a:spAutoFit/>
          </a:bodyPr>
          <a:lstStyle/>
          <a:p>
            <a:pPr>
              <a:spcBef>
                <a:spcPct val="50000"/>
              </a:spcBef>
            </a:pPr>
            <a:r>
              <a:rPr lang="en-US" sz="900" dirty="0">
                <a:solidFill>
                  <a:schemeClr val="tx1">
                    <a:lumMod val="75000"/>
                    <a:lumOff val="25000"/>
                  </a:schemeClr>
                </a:solidFill>
                <a:latin typeface="Segoe UI Light" pitchFamily="34" charset="0"/>
                <a:cs typeface="MS PGothic"/>
              </a:rPr>
              <a:t>Exchange critical building safety information with DOB, DEP and others</a:t>
            </a:r>
          </a:p>
        </p:txBody>
      </p:sp>
      <p:sp>
        <p:nvSpPr>
          <p:cNvPr id="145447" name="AutoShape 46"/>
          <p:cNvSpPr>
            <a:spLocks noChangeArrowheads="1"/>
          </p:cNvSpPr>
          <p:nvPr/>
        </p:nvSpPr>
        <p:spPr bwMode="auto">
          <a:xfrm>
            <a:off x="5673066" y="1691005"/>
            <a:ext cx="693420" cy="475614"/>
          </a:xfrm>
          <a:prstGeom prst="flowChartMagneticDisk">
            <a:avLst/>
          </a:prstGeom>
          <a:solidFill>
            <a:schemeClr val="accent2">
              <a:lumMod val="75000"/>
            </a:schemeClr>
          </a:solidFill>
          <a:ln w="9525">
            <a:solidFill>
              <a:schemeClr val="bg1">
                <a:lumMod val="95000"/>
              </a:schemeClr>
            </a:solidFill>
            <a:round/>
            <a:headEnd/>
            <a:tailEnd/>
          </a:ln>
        </p:spPr>
        <p:txBody>
          <a:bodyPr anchor="ctr"/>
          <a:lstStyle/>
          <a:p>
            <a:pPr algn="ctr"/>
            <a:r>
              <a:rPr lang="en-US" sz="800" dirty="0">
                <a:solidFill>
                  <a:schemeClr val="bg1"/>
                </a:solidFill>
                <a:latin typeface="Segoe UI Light" pitchFamily="34" charset="0"/>
                <a:cs typeface="MS PGothic"/>
              </a:rPr>
              <a:t>Risk-based Repository</a:t>
            </a:r>
          </a:p>
        </p:txBody>
      </p:sp>
      <p:sp>
        <p:nvSpPr>
          <p:cNvPr id="145448" name="Rectangle 47"/>
          <p:cNvSpPr>
            <a:spLocks noChangeArrowheads="1"/>
          </p:cNvSpPr>
          <p:nvPr/>
        </p:nvSpPr>
        <p:spPr bwMode="auto">
          <a:xfrm>
            <a:off x="4058572" y="1352451"/>
            <a:ext cx="2683428" cy="338554"/>
          </a:xfrm>
          <a:prstGeom prst="rect">
            <a:avLst/>
          </a:prstGeom>
          <a:noFill/>
          <a:ln w="9525">
            <a:noFill/>
            <a:miter lim="800000"/>
            <a:headEnd/>
            <a:tailEnd/>
          </a:ln>
        </p:spPr>
        <p:txBody>
          <a:bodyPr wrap="none">
            <a:spAutoFit/>
          </a:bodyPr>
          <a:lstStyle/>
          <a:p>
            <a:pPr algn="ctr"/>
            <a:r>
              <a:rPr lang="en-US" sz="1600" b="1" dirty="0">
                <a:solidFill>
                  <a:srgbClr val="C00000"/>
                </a:solidFill>
                <a:latin typeface="Segoe UI Light" pitchFamily="34" charset="0"/>
                <a:cs typeface="MS PGothic"/>
              </a:rPr>
              <a:t>R</a:t>
            </a:r>
            <a:r>
              <a:rPr lang="en-US" sz="1600" dirty="0">
                <a:solidFill>
                  <a:srgbClr val="C00000"/>
                </a:solidFill>
                <a:latin typeface="Segoe UI Light" pitchFamily="34" charset="0"/>
                <a:cs typeface="MS PGothic"/>
              </a:rPr>
              <a:t>isk-</a:t>
            </a:r>
            <a:r>
              <a:rPr lang="en-US" sz="1600" b="1" dirty="0">
                <a:solidFill>
                  <a:srgbClr val="C00000"/>
                </a:solidFill>
                <a:latin typeface="Segoe UI Light" pitchFamily="34" charset="0"/>
                <a:cs typeface="MS PGothic"/>
              </a:rPr>
              <a:t>B</a:t>
            </a:r>
            <a:r>
              <a:rPr lang="en-US" sz="1600" dirty="0">
                <a:solidFill>
                  <a:srgbClr val="C00000"/>
                </a:solidFill>
                <a:latin typeface="Segoe UI Light" pitchFamily="34" charset="0"/>
                <a:cs typeface="MS PGothic"/>
              </a:rPr>
              <a:t>ased</a:t>
            </a:r>
            <a:r>
              <a:rPr lang="en-US" sz="1600" b="1" dirty="0">
                <a:solidFill>
                  <a:srgbClr val="C00000"/>
                </a:solidFill>
                <a:latin typeface="Segoe UI Light" pitchFamily="34" charset="0"/>
                <a:cs typeface="MS PGothic"/>
              </a:rPr>
              <a:t> I</a:t>
            </a:r>
            <a:r>
              <a:rPr lang="en-US" sz="1600" dirty="0">
                <a:solidFill>
                  <a:srgbClr val="C00000"/>
                </a:solidFill>
                <a:latin typeface="Segoe UI Light" pitchFamily="34" charset="0"/>
                <a:cs typeface="MS PGothic"/>
              </a:rPr>
              <a:t>nspection</a:t>
            </a:r>
            <a:r>
              <a:rPr lang="en-US" sz="1600" b="1" dirty="0">
                <a:solidFill>
                  <a:srgbClr val="C00000"/>
                </a:solidFill>
                <a:latin typeface="Segoe UI Light" pitchFamily="34" charset="0"/>
                <a:cs typeface="MS PGothic"/>
              </a:rPr>
              <a:t> S</a:t>
            </a:r>
            <a:r>
              <a:rPr lang="en-US" sz="1600" dirty="0">
                <a:solidFill>
                  <a:srgbClr val="C00000"/>
                </a:solidFill>
                <a:latin typeface="Segoe UI Light" pitchFamily="34" charset="0"/>
                <a:cs typeface="MS PGothic"/>
              </a:rPr>
              <a:t>ystem</a:t>
            </a:r>
          </a:p>
        </p:txBody>
      </p:sp>
      <p:sp>
        <p:nvSpPr>
          <p:cNvPr id="145454" name="AutoShape 53"/>
          <p:cNvSpPr>
            <a:spLocks noChangeArrowheads="1"/>
          </p:cNvSpPr>
          <p:nvPr/>
        </p:nvSpPr>
        <p:spPr bwMode="auto">
          <a:xfrm>
            <a:off x="5715000" y="5257800"/>
            <a:ext cx="1143000" cy="838200"/>
          </a:xfrm>
          <a:prstGeom prst="flowChartMagneticDisk">
            <a:avLst/>
          </a:prstGeom>
          <a:solidFill>
            <a:schemeClr val="bg1">
              <a:lumMod val="50000"/>
            </a:schemeClr>
          </a:solidFill>
          <a:ln w="9525">
            <a:solidFill>
              <a:schemeClr val="bg1"/>
            </a:solidFill>
            <a:round/>
            <a:headEnd/>
            <a:tailEnd/>
          </a:ln>
        </p:spPr>
        <p:txBody>
          <a:bodyPr/>
          <a:lstStyle/>
          <a:p>
            <a:pPr algn="ctr"/>
            <a:r>
              <a:rPr lang="en-US" sz="1000" dirty="0">
                <a:solidFill>
                  <a:schemeClr val="bg1"/>
                </a:solidFill>
                <a:latin typeface="Segoe UI Light" pitchFamily="34" charset="0"/>
                <a:cs typeface="MS PGothic"/>
              </a:rPr>
              <a:t>New Revenue Management system </a:t>
            </a:r>
          </a:p>
        </p:txBody>
      </p:sp>
      <p:sp>
        <p:nvSpPr>
          <p:cNvPr id="145470" name="AutoShape 53"/>
          <p:cNvSpPr>
            <a:spLocks noChangeArrowheads="1"/>
          </p:cNvSpPr>
          <p:nvPr/>
        </p:nvSpPr>
        <p:spPr bwMode="auto">
          <a:xfrm>
            <a:off x="5829300" y="4168274"/>
            <a:ext cx="1104900" cy="737602"/>
          </a:xfrm>
          <a:prstGeom prst="flowChartMagneticDisk">
            <a:avLst/>
          </a:prstGeom>
          <a:solidFill>
            <a:schemeClr val="bg1">
              <a:lumMod val="50000"/>
            </a:schemeClr>
          </a:solidFill>
          <a:ln w="9525">
            <a:solidFill>
              <a:schemeClr val="bg1"/>
            </a:solidFill>
            <a:round/>
            <a:headEnd/>
            <a:tailEnd/>
          </a:ln>
        </p:spPr>
        <p:txBody>
          <a:bodyPr/>
          <a:lstStyle/>
          <a:p>
            <a:pPr algn="ctr"/>
            <a:r>
              <a:rPr lang="en-US" sz="1100" dirty="0">
                <a:solidFill>
                  <a:schemeClr val="bg1"/>
                </a:solidFill>
                <a:latin typeface="Segoe UI Light" pitchFamily="34" charset="0"/>
                <a:cs typeface="MS PGothic"/>
              </a:rPr>
              <a:t>BFP Inspection Tracking apps</a:t>
            </a:r>
          </a:p>
        </p:txBody>
      </p:sp>
      <p:sp>
        <p:nvSpPr>
          <p:cNvPr id="145480" name="Line 25"/>
          <p:cNvSpPr>
            <a:spLocks noChangeShapeType="1"/>
          </p:cNvSpPr>
          <p:nvPr/>
        </p:nvSpPr>
        <p:spPr bwMode="auto">
          <a:xfrm flipV="1">
            <a:off x="8991600" y="2286000"/>
            <a:ext cx="304800" cy="0"/>
          </a:xfrm>
          <a:prstGeom prst="line">
            <a:avLst/>
          </a:prstGeom>
          <a:noFill/>
          <a:ln w="9525">
            <a:solidFill>
              <a:schemeClr val="tx1"/>
            </a:solidFill>
            <a:round/>
            <a:headEnd/>
            <a:tailEnd/>
          </a:ln>
        </p:spPr>
        <p:txBody>
          <a:bodyPr/>
          <a:lstStyle/>
          <a:p>
            <a:endParaRPr lang="en-US">
              <a:latin typeface="Segoe UI Light" pitchFamily="34" charset="0"/>
            </a:endParaRPr>
          </a:p>
        </p:txBody>
      </p:sp>
      <p:sp>
        <p:nvSpPr>
          <p:cNvPr id="145484" name="Rectangle 81"/>
          <p:cNvSpPr>
            <a:spLocks noChangeArrowheads="1"/>
          </p:cNvSpPr>
          <p:nvPr/>
        </p:nvSpPr>
        <p:spPr bwMode="auto">
          <a:xfrm>
            <a:off x="3603599" y="4574838"/>
            <a:ext cx="1981200" cy="646331"/>
          </a:xfrm>
          <a:prstGeom prst="rect">
            <a:avLst/>
          </a:prstGeom>
          <a:noFill/>
          <a:ln w="9525">
            <a:noFill/>
            <a:miter lim="800000"/>
            <a:headEnd/>
            <a:tailEnd/>
          </a:ln>
        </p:spPr>
        <p:txBody>
          <a:bodyPr>
            <a:spAutoFit/>
          </a:bodyPr>
          <a:lstStyle/>
          <a:p>
            <a:pPr algn="ctr"/>
            <a:r>
              <a:rPr lang="en-US" sz="900" dirty="0">
                <a:solidFill>
                  <a:schemeClr val="tx1">
                    <a:lumMod val="65000"/>
                    <a:lumOff val="35000"/>
                  </a:schemeClr>
                </a:solidFill>
                <a:latin typeface="Segoe UI Light" pitchFamily="34" charset="0"/>
                <a:cs typeface="MS PGothic"/>
              </a:rPr>
              <a:t>Consolidate all building and inspection information  in </a:t>
            </a:r>
          </a:p>
          <a:p>
            <a:pPr algn="ctr"/>
            <a:r>
              <a:rPr lang="en-US" sz="900" dirty="0">
                <a:solidFill>
                  <a:schemeClr val="tx1">
                    <a:lumMod val="65000"/>
                    <a:lumOff val="35000"/>
                  </a:schemeClr>
                </a:solidFill>
                <a:latin typeface="Segoe UI Light" pitchFamily="34" charset="0"/>
                <a:cs typeface="MS PGothic"/>
              </a:rPr>
              <a:t>accessible data repository / warehouse</a:t>
            </a:r>
          </a:p>
        </p:txBody>
      </p:sp>
      <p:sp>
        <p:nvSpPr>
          <p:cNvPr id="145487" name="Rectangle 2"/>
          <p:cNvSpPr>
            <a:spLocks noChangeArrowheads="1"/>
          </p:cNvSpPr>
          <p:nvPr/>
        </p:nvSpPr>
        <p:spPr bwMode="auto">
          <a:xfrm>
            <a:off x="1905001" y="114300"/>
            <a:ext cx="7045325" cy="1028700"/>
          </a:xfrm>
          <a:prstGeom prst="rect">
            <a:avLst/>
          </a:prstGeom>
          <a:noFill/>
          <a:ln w="9525">
            <a:noFill/>
            <a:miter lim="800000"/>
            <a:headEnd/>
            <a:tailEnd/>
          </a:ln>
        </p:spPr>
        <p:txBody>
          <a:bodyPr anchor="ctr"/>
          <a:lstStyle/>
          <a:p>
            <a:pPr eaLnBrk="0" hangingPunct="0"/>
            <a:r>
              <a:rPr lang="en-US" sz="1600" b="1" dirty="0">
                <a:solidFill>
                  <a:schemeClr val="bg1"/>
                </a:solidFill>
                <a:cs typeface="MS PGothic"/>
              </a:rPr>
              <a:t>Coordinated Building Inspection Data Analysis System (CBIDAS)</a:t>
            </a:r>
            <a:br>
              <a:rPr lang="en-US" sz="1600" b="1" dirty="0">
                <a:solidFill>
                  <a:schemeClr val="bg1"/>
                </a:solidFill>
                <a:cs typeface="MS PGothic"/>
              </a:rPr>
            </a:br>
            <a:r>
              <a:rPr lang="en-US" sz="1000" b="1" dirty="0">
                <a:solidFill>
                  <a:schemeClr val="bg1"/>
                </a:solidFill>
                <a:cs typeface="MS PGothic"/>
              </a:rPr>
              <a:t>Areas shaded in blue deployed city-wide as of 3/17/13; Areas shaded in green are slated to begin assessment, design, and development in 2013;  Areas not shaded are slated for future enhancements. Inclusion of data from inter-agency interfaces will continue to expand thru the City Hall DEEP Initiative.</a:t>
            </a:r>
          </a:p>
        </p:txBody>
      </p:sp>
      <p:sp>
        <p:nvSpPr>
          <p:cNvPr id="145488" name="Rectangle 15"/>
          <p:cNvSpPr txBox="1">
            <a:spLocks noGrp="1" noChangeArrowheads="1"/>
          </p:cNvSpPr>
          <p:nvPr/>
        </p:nvSpPr>
        <p:spPr bwMode="auto">
          <a:xfrm>
            <a:off x="8534400" y="6492876"/>
            <a:ext cx="2133600" cy="365125"/>
          </a:xfrm>
          <a:prstGeom prst="rect">
            <a:avLst/>
          </a:prstGeom>
          <a:noFill/>
          <a:ln w="9525">
            <a:noFill/>
            <a:miter lim="800000"/>
            <a:headEnd/>
            <a:tailEnd/>
          </a:ln>
        </p:spPr>
        <p:txBody>
          <a:bodyPr/>
          <a:lstStyle/>
          <a:p>
            <a:pPr algn="r" eaLnBrk="0" hangingPunct="0"/>
            <a:fld id="{E32BEBEF-BE59-4B5F-A6CE-54C746DE0E34}" type="slidenum">
              <a:rPr lang="en-US" sz="900">
                <a:latin typeface="Segoe UI Light" pitchFamily="34" charset="0"/>
                <a:cs typeface="MS PGothic"/>
              </a:rPr>
              <a:pPr algn="r" eaLnBrk="0" hangingPunct="0"/>
              <a:t>11</a:t>
            </a:fld>
            <a:endParaRPr lang="en-US" sz="900">
              <a:latin typeface="Segoe UI Light" pitchFamily="34" charset="0"/>
              <a:cs typeface="MS PGothic"/>
            </a:endParaRPr>
          </a:p>
        </p:txBody>
      </p:sp>
      <p:sp>
        <p:nvSpPr>
          <p:cNvPr id="91" name="Rectangle 48"/>
          <p:cNvSpPr>
            <a:spLocks noChangeArrowheads="1"/>
          </p:cNvSpPr>
          <p:nvPr/>
        </p:nvSpPr>
        <p:spPr bwMode="auto">
          <a:xfrm>
            <a:off x="3966266" y="1912304"/>
            <a:ext cx="1549082" cy="545780"/>
          </a:xfrm>
          <a:prstGeom prst="rect">
            <a:avLst/>
          </a:prstGeom>
          <a:noFill/>
          <a:ln w="9525">
            <a:noFill/>
            <a:miter lim="800000"/>
            <a:headEnd/>
            <a:tailEnd/>
          </a:ln>
        </p:spPr>
        <p:txBody>
          <a:bodyPr wrap="square" anchor="ctr"/>
          <a:lstStyle/>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a:p>
            <a:pPr algn="ctr"/>
            <a:r>
              <a:rPr lang="en-US" sz="500" dirty="0">
                <a:solidFill>
                  <a:schemeClr val="accent3">
                    <a:lumMod val="75000"/>
                  </a:schemeClr>
                </a:solidFill>
                <a:latin typeface="Segoe UI Light" pitchFamily="34" charset="0"/>
                <a:cs typeface="MS PGothic"/>
              </a:rPr>
              <a:t>01000110 01000100 01001110 01011001</a:t>
            </a:r>
          </a:p>
        </p:txBody>
      </p:sp>
      <p:sp>
        <p:nvSpPr>
          <p:cNvPr id="145449" name="Rectangle 48"/>
          <p:cNvSpPr>
            <a:spLocks noChangeArrowheads="1"/>
          </p:cNvSpPr>
          <p:nvPr/>
        </p:nvSpPr>
        <p:spPr bwMode="auto">
          <a:xfrm>
            <a:off x="4197089" y="1942464"/>
            <a:ext cx="1097280" cy="488949"/>
          </a:xfrm>
          <a:prstGeom prst="rect">
            <a:avLst/>
          </a:prstGeom>
          <a:noFill/>
          <a:ln w="9525">
            <a:noFill/>
            <a:miter lim="800000"/>
            <a:headEnd/>
            <a:tailEnd/>
          </a:ln>
        </p:spPr>
        <p:txBody>
          <a:bodyPr wrap="none" anchor="ctr"/>
          <a:lstStyle/>
          <a:p>
            <a:pPr algn="ctr"/>
            <a:r>
              <a:rPr lang="en-US" sz="2000" b="1" dirty="0" err="1">
                <a:solidFill>
                  <a:schemeClr val="accent2">
                    <a:lumMod val="50000"/>
                  </a:schemeClr>
                </a:solidFill>
                <a:latin typeface="Segoe UI Light" pitchFamily="34" charset="0"/>
                <a:cs typeface="Arial" pitchFamily="34" charset="0"/>
              </a:rPr>
              <a:t>FireCast</a:t>
            </a:r>
            <a:endParaRPr lang="en-US" sz="2000" b="1" dirty="0">
              <a:solidFill>
                <a:schemeClr val="accent2">
                  <a:lumMod val="50000"/>
                </a:schemeClr>
              </a:solidFill>
              <a:latin typeface="Segoe UI Light" pitchFamily="34" charset="0"/>
              <a:cs typeface="Arial" pitchFamily="34" charset="0"/>
            </a:endParaRPr>
          </a:p>
        </p:txBody>
      </p:sp>
      <p:sp>
        <p:nvSpPr>
          <p:cNvPr id="2" name="Right Arrow 1"/>
          <p:cNvSpPr/>
          <p:nvPr/>
        </p:nvSpPr>
        <p:spPr>
          <a:xfrm rot="2225262">
            <a:off x="2538983" y="2637339"/>
            <a:ext cx="1567543" cy="219912"/>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14" name="Text Box 7"/>
          <p:cNvSpPr txBox="1">
            <a:spLocks noChangeArrowheads="1"/>
          </p:cNvSpPr>
          <p:nvPr/>
        </p:nvSpPr>
        <p:spPr bwMode="auto">
          <a:xfrm>
            <a:off x="2041526" y="1869031"/>
            <a:ext cx="1006475" cy="457200"/>
          </a:xfrm>
          <a:prstGeom prst="rect">
            <a:avLst/>
          </a:prstGeom>
          <a:noFill/>
          <a:ln w="9525">
            <a:noFill/>
            <a:miter lim="800000"/>
            <a:headEnd/>
            <a:tailEnd/>
          </a:ln>
        </p:spPr>
        <p:txBody>
          <a:bodyPr>
            <a:spAutoFit/>
          </a:bodyPr>
          <a:lstStyle/>
          <a:p>
            <a:endParaRPr lang="en-US" sz="2400">
              <a:solidFill>
                <a:srgbClr val="000099"/>
              </a:solidFill>
              <a:latin typeface="Segoe UI Light" pitchFamily="34" charset="0"/>
              <a:cs typeface="MS PGothic"/>
            </a:endParaRPr>
          </a:p>
        </p:txBody>
      </p:sp>
      <p:sp>
        <p:nvSpPr>
          <p:cNvPr id="145453" name="Text Box 52"/>
          <p:cNvSpPr txBox="1">
            <a:spLocks noChangeArrowheads="1"/>
          </p:cNvSpPr>
          <p:nvPr/>
        </p:nvSpPr>
        <p:spPr bwMode="auto">
          <a:xfrm>
            <a:off x="1774032" y="1297532"/>
            <a:ext cx="1000595" cy="507831"/>
          </a:xfrm>
          <a:prstGeom prst="rect">
            <a:avLst/>
          </a:prstGeom>
          <a:noFill/>
          <a:ln w="9525">
            <a:noFill/>
            <a:miter lim="800000"/>
            <a:headEnd/>
            <a:tailEnd/>
          </a:ln>
        </p:spPr>
        <p:txBody>
          <a:bodyPr wrap="none">
            <a:spAutoFit/>
          </a:bodyPr>
          <a:lstStyle/>
          <a:p>
            <a:r>
              <a:rPr lang="en-US" sz="900" b="1" dirty="0">
                <a:solidFill>
                  <a:schemeClr val="tx1">
                    <a:lumMod val="65000"/>
                    <a:lumOff val="35000"/>
                  </a:schemeClr>
                </a:solidFill>
                <a:latin typeface="Segoe UI Light" pitchFamily="34" charset="0"/>
                <a:cs typeface="MS PGothic"/>
              </a:rPr>
              <a:t>Intra-agency</a:t>
            </a:r>
          </a:p>
          <a:p>
            <a:r>
              <a:rPr lang="en-US" sz="900" b="1" dirty="0">
                <a:solidFill>
                  <a:schemeClr val="tx1">
                    <a:lumMod val="65000"/>
                    <a:lumOff val="35000"/>
                  </a:schemeClr>
                </a:solidFill>
                <a:latin typeface="Segoe UI Light" pitchFamily="34" charset="0"/>
                <a:cs typeface="MS PGothic"/>
              </a:rPr>
              <a:t>and inter-agency </a:t>
            </a:r>
          </a:p>
          <a:p>
            <a:r>
              <a:rPr lang="en-US" sz="900" b="1" dirty="0">
                <a:solidFill>
                  <a:schemeClr val="tx1">
                    <a:lumMod val="65000"/>
                    <a:lumOff val="35000"/>
                  </a:schemeClr>
                </a:solidFill>
                <a:latin typeface="Segoe UI Light" pitchFamily="34" charset="0"/>
                <a:cs typeface="MS PGothic"/>
              </a:rPr>
              <a:t>Interfaces</a:t>
            </a:r>
          </a:p>
        </p:txBody>
      </p:sp>
      <p:sp>
        <p:nvSpPr>
          <p:cNvPr id="145456" name="AutoShape 57"/>
          <p:cNvSpPr>
            <a:spLocks noChangeArrowheads="1"/>
          </p:cNvSpPr>
          <p:nvPr/>
        </p:nvSpPr>
        <p:spPr bwMode="auto">
          <a:xfrm>
            <a:off x="1828801" y="1829343"/>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000">
                <a:solidFill>
                  <a:srgbClr val="000099"/>
                </a:solidFill>
                <a:latin typeface="Segoe UI Light" pitchFamily="34" charset="0"/>
                <a:cs typeface="MS PGothic"/>
              </a:rPr>
              <a:t> </a:t>
            </a:r>
          </a:p>
        </p:txBody>
      </p:sp>
      <p:sp>
        <p:nvSpPr>
          <p:cNvPr id="145457" name="AutoShape 60"/>
          <p:cNvSpPr>
            <a:spLocks noChangeArrowheads="1"/>
          </p:cNvSpPr>
          <p:nvPr/>
        </p:nvSpPr>
        <p:spPr bwMode="auto">
          <a:xfrm>
            <a:off x="2286001" y="2019842"/>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58" name="AutoShape 61"/>
          <p:cNvSpPr>
            <a:spLocks noChangeArrowheads="1"/>
          </p:cNvSpPr>
          <p:nvPr/>
        </p:nvSpPr>
        <p:spPr bwMode="auto">
          <a:xfrm>
            <a:off x="1781969" y="2215106"/>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59" name="AutoShape 62"/>
          <p:cNvSpPr>
            <a:spLocks noChangeArrowheads="1"/>
          </p:cNvSpPr>
          <p:nvPr/>
        </p:nvSpPr>
        <p:spPr bwMode="auto">
          <a:xfrm>
            <a:off x="2313782" y="2419893"/>
            <a:ext cx="658813" cy="466724"/>
          </a:xfrm>
          <a:prstGeom prst="flowChartMagneticDisk">
            <a:avLst/>
          </a:prstGeom>
          <a:solidFill>
            <a:schemeClr val="bg1">
              <a:lumMod val="75000"/>
            </a:schemeClr>
          </a:solidFill>
          <a:ln w="9525">
            <a:solidFill>
              <a:schemeClr val="bg1">
                <a:lumMod val="95000"/>
              </a:schemeClr>
            </a:solidFill>
            <a:round/>
            <a:headEnd/>
            <a:tailEnd/>
          </a:ln>
        </p:spPr>
        <p:txBody>
          <a:bodyPr/>
          <a:lstStyle/>
          <a:p>
            <a:r>
              <a:rPr lang="en-US" sz="1200">
                <a:solidFill>
                  <a:srgbClr val="000099"/>
                </a:solidFill>
                <a:latin typeface="Segoe UI Light" pitchFamily="34" charset="0"/>
                <a:cs typeface="MS PGothic"/>
              </a:rPr>
              <a:t> </a:t>
            </a:r>
          </a:p>
        </p:txBody>
      </p:sp>
      <p:sp>
        <p:nvSpPr>
          <p:cNvPr id="145462" name="Text Box 67"/>
          <p:cNvSpPr txBox="1">
            <a:spLocks noChangeArrowheads="1"/>
          </p:cNvSpPr>
          <p:nvPr/>
        </p:nvSpPr>
        <p:spPr bwMode="auto">
          <a:xfrm>
            <a:off x="1885951" y="1959519"/>
            <a:ext cx="555625" cy="244475"/>
          </a:xfrm>
          <a:prstGeom prst="rect">
            <a:avLst/>
          </a:prstGeom>
          <a:noFill/>
          <a:ln w="9525">
            <a:noFill/>
            <a:miter lim="800000"/>
            <a:headEnd/>
            <a:tailEnd/>
          </a:ln>
        </p:spPr>
        <p:txBody>
          <a:bodyPr>
            <a:spAutoFit/>
          </a:bodyPr>
          <a:lstStyle/>
          <a:p>
            <a:pPr>
              <a:spcBef>
                <a:spcPct val="50000"/>
              </a:spcBef>
            </a:pPr>
            <a:r>
              <a:rPr lang="en-US" sz="1000" b="1" dirty="0">
                <a:solidFill>
                  <a:schemeClr val="tx1">
                    <a:lumMod val="95000"/>
                    <a:lumOff val="5000"/>
                  </a:schemeClr>
                </a:solidFill>
                <a:latin typeface="Segoe UI Light" pitchFamily="34" charset="0"/>
                <a:cs typeface="MS PGothic"/>
              </a:rPr>
              <a:t>EAP</a:t>
            </a:r>
          </a:p>
        </p:txBody>
      </p:sp>
      <p:sp>
        <p:nvSpPr>
          <p:cNvPr id="145463" name="Text Box 68"/>
          <p:cNvSpPr txBox="1">
            <a:spLocks noChangeArrowheads="1"/>
          </p:cNvSpPr>
          <p:nvPr/>
        </p:nvSpPr>
        <p:spPr bwMode="auto">
          <a:xfrm>
            <a:off x="2414588" y="2124618"/>
            <a:ext cx="704850" cy="244475"/>
          </a:xfrm>
          <a:prstGeom prst="rect">
            <a:avLst/>
          </a:prstGeom>
          <a:noFill/>
          <a:ln w="9525">
            <a:noFill/>
            <a:miter lim="800000"/>
            <a:headEnd/>
            <a:tailEnd/>
          </a:ln>
        </p:spPr>
        <p:txBody>
          <a:bodyPr>
            <a:spAutoFit/>
          </a:bodyPr>
          <a:lstStyle/>
          <a:p>
            <a:pPr>
              <a:spcBef>
                <a:spcPct val="50000"/>
              </a:spcBef>
            </a:pPr>
            <a:r>
              <a:rPr lang="en-US" sz="1000" b="1" dirty="0" err="1">
                <a:solidFill>
                  <a:schemeClr val="tx1">
                    <a:lumMod val="95000"/>
                    <a:lumOff val="5000"/>
                  </a:schemeClr>
                </a:solidFill>
                <a:latin typeface="Segoe UI Light" pitchFamily="34" charset="0"/>
                <a:cs typeface="MS PGothic"/>
              </a:rPr>
              <a:t>eCIDS</a:t>
            </a:r>
            <a:endParaRPr lang="en-US" sz="1000" b="1" dirty="0">
              <a:solidFill>
                <a:schemeClr val="tx1">
                  <a:lumMod val="95000"/>
                  <a:lumOff val="5000"/>
                </a:schemeClr>
              </a:solidFill>
              <a:latin typeface="Segoe UI Light" pitchFamily="34" charset="0"/>
              <a:cs typeface="MS PGothic"/>
            </a:endParaRPr>
          </a:p>
        </p:txBody>
      </p:sp>
      <p:sp>
        <p:nvSpPr>
          <p:cNvPr id="145464" name="Text Box 74"/>
          <p:cNvSpPr txBox="1">
            <a:spLocks noChangeArrowheads="1"/>
          </p:cNvSpPr>
          <p:nvPr/>
        </p:nvSpPr>
        <p:spPr bwMode="auto">
          <a:xfrm>
            <a:off x="1848644" y="2362744"/>
            <a:ext cx="446088" cy="244475"/>
          </a:xfrm>
          <a:prstGeom prst="rect">
            <a:avLst/>
          </a:prstGeom>
          <a:noFill/>
          <a:ln w="9525">
            <a:noFill/>
            <a:miter lim="800000"/>
            <a:headEnd/>
            <a:tailEnd/>
          </a:ln>
        </p:spPr>
        <p:txBody>
          <a:bodyPr>
            <a:spAutoFit/>
          </a:bodyPr>
          <a:lstStyle/>
          <a:p>
            <a:pPr>
              <a:spcBef>
                <a:spcPct val="50000"/>
              </a:spcBef>
            </a:pPr>
            <a:r>
              <a:rPr lang="en-US" sz="1000" b="1">
                <a:solidFill>
                  <a:schemeClr val="tx1">
                    <a:lumMod val="95000"/>
                    <a:lumOff val="5000"/>
                  </a:schemeClr>
                </a:solidFill>
                <a:latin typeface="Segoe UI Light" pitchFamily="34" charset="0"/>
                <a:cs typeface="MS PGothic"/>
              </a:rPr>
              <a:t>BFI</a:t>
            </a:r>
          </a:p>
        </p:txBody>
      </p:sp>
      <p:sp>
        <p:nvSpPr>
          <p:cNvPr id="145465" name="Text Box 75"/>
          <p:cNvSpPr txBox="1">
            <a:spLocks noChangeArrowheads="1"/>
          </p:cNvSpPr>
          <p:nvPr/>
        </p:nvSpPr>
        <p:spPr bwMode="auto">
          <a:xfrm>
            <a:off x="2456656" y="2581819"/>
            <a:ext cx="446088" cy="244475"/>
          </a:xfrm>
          <a:prstGeom prst="rect">
            <a:avLst/>
          </a:prstGeom>
          <a:noFill/>
          <a:ln w="9525">
            <a:noFill/>
            <a:miter lim="800000"/>
            <a:headEnd/>
            <a:tailEnd/>
          </a:ln>
        </p:spPr>
        <p:txBody>
          <a:bodyPr>
            <a:spAutoFit/>
          </a:bodyPr>
          <a:lstStyle/>
          <a:p>
            <a:pPr>
              <a:spcBef>
                <a:spcPct val="50000"/>
              </a:spcBef>
            </a:pPr>
            <a:r>
              <a:rPr lang="en-US" sz="1000" b="1" dirty="0">
                <a:solidFill>
                  <a:schemeClr val="tx1">
                    <a:lumMod val="95000"/>
                    <a:lumOff val="5000"/>
                  </a:schemeClr>
                </a:solidFill>
                <a:latin typeface="Segoe UI Light" pitchFamily="34" charset="0"/>
                <a:cs typeface="MS PGothic"/>
              </a:rPr>
              <a:t>COF</a:t>
            </a:r>
          </a:p>
        </p:txBody>
      </p:sp>
      <p:sp>
        <p:nvSpPr>
          <p:cNvPr id="93" name="Right Arrow 92"/>
          <p:cNvSpPr/>
          <p:nvPr/>
        </p:nvSpPr>
        <p:spPr>
          <a:xfrm rot="582274">
            <a:off x="2145968" y="3625984"/>
            <a:ext cx="1737404" cy="17938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60" name="AutoShape 63"/>
          <p:cNvSpPr>
            <a:spLocks noChangeArrowheads="1"/>
          </p:cNvSpPr>
          <p:nvPr/>
        </p:nvSpPr>
        <p:spPr bwMode="auto">
          <a:xfrm>
            <a:off x="2437607" y="2950895"/>
            <a:ext cx="658813" cy="528662"/>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1" name="Text Box 66"/>
          <p:cNvSpPr txBox="1">
            <a:spLocks noChangeArrowheads="1"/>
          </p:cNvSpPr>
          <p:nvPr/>
        </p:nvSpPr>
        <p:spPr bwMode="auto">
          <a:xfrm>
            <a:off x="2497138" y="3154363"/>
            <a:ext cx="709613" cy="244475"/>
          </a:xfrm>
          <a:prstGeom prst="rect">
            <a:avLst/>
          </a:prstGeom>
          <a:noFill/>
          <a:ln w="9525">
            <a:noFill/>
            <a:miter lim="800000"/>
            <a:headEnd/>
            <a:tailEnd/>
          </a:ln>
        </p:spPr>
        <p:txBody>
          <a:bodyPr>
            <a:spAutoFit/>
          </a:bodyPr>
          <a:lstStyle/>
          <a:p>
            <a:pPr>
              <a:spcBef>
                <a:spcPct val="50000"/>
              </a:spcBef>
            </a:pPr>
            <a:r>
              <a:rPr lang="en-US" sz="1000" dirty="0">
                <a:solidFill>
                  <a:schemeClr val="bg1"/>
                </a:solidFill>
                <a:latin typeface="Segoe UI Light" pitchFamily="34" charset="0"/>
                <a:cs typeface="MS PGothic"/>
              </a:rPr>
              <a:t>NYFIRS</a:t>
            </a:r>
          </a:p>
        </p:txBody>
      </p:sp>
      <p:sp>
        <p:nvSpPr>
          <p:cNvPr id="145466" name="AutoShape 76"/>
          <p:cNvSpPr>
            <a:spLocks noChangeArrowheads="1"/>
          </p:cNvSpPr>
          <p:nvPr/>
        </p:nvSpPr>
        <p:spPr bwMode="auto">
          <a:xfrm>
            <a:off x="1854994" y="3235877"/>
            <a:ext cx="658813" cy="487363"/>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7" name="Text Box 77"/>
          <p:cNvSpPr txBox="1">
            <a:spLocks noChangeArrowheads="1"/>
          </p:cNvSpPr>
          <p:nvPr/>
        </p:nvSpPr>
        <p:spPr bwMode="auto">
          <a:xfrm>
            <a:off x="1905000" y="3419476"/>
            <a:ext cx="762000" cy="244475"/>
          </a:xfrm>
          <a:prstGeom prst="rect">
            <a:avLst/>
          </a:prstGeom>
          <a:noFill/>
          <a:ln w="9525">
            <a:noFill/>
            <a:miter lim="800000"/>
            <a:headEnd/>
            <a:tailEnd/>
          </a:ln>
        </p:spPr>
        <p:txBody>
          <a:bodyPr>
            <a:spAutoFit/>
          </a:bodyPr>
          <a:lstStyle/>
          <a:p>
            <a:pPr>
              <a:spcBef>
                <a:spcPct val="50000"/>
              </a:spcBef>
            </a:pPr>
            <a:r>
              <a:rPr lang="en-US" sz="1000" dirty="0">
                <a:solidFill>
                  <a:schemeClr val="bg1"/>
                </a:solidFill>
                <a:latin typeface="Segoe UI Light" pitchFamily="34" charset="0"/>
                <a:cs typeface="MS PGothic"/>
              </a:rPr>
              <a:t>FPIMS</a:t>
            </a:r>
          </a:p>
        </p:txBody>
      </p:sp>
      <p:sp>
        <p:nvSpPr>
          <p:cNvPr id="145468" name="AutoShape 76"/>
          <p:cNvSpPr>
            <a:spLocks noChangeArrowheads="1"/>
          </p:cNvSpPr>
          <p:nvPr/>
        </p:nvSpPr>
        <p:spPr bwMode="auto">
          <a:xfrm>
            <a:off x="2362201" y="3500041"/>
            <a:ext cx="658813" cy="467519"/>
          </a:xfrm>
          <a:prstGeom prst="flowChartMagneticDisk">
            <a:avLst/>
          </a:prstGeom>
          <a:solidFill>
            <a:schemeClr val="accent5">
              <a:lumMod val="50000"/>
            </a:schemeClr>
          </a:solidFill>
          <a:ln w="9525">
            <a:solidFill>
              <a:schemeClr val="bg1">
                <a:lumMod val="95000"/>
              </a:schemeClr>
            </a:solidFill>
            <a:round/>
            <a:headEnd/>
            <a:tailEnd/>
          </a:ln>
        </p:spPr>
        <p:txBody>
          <a:bodyPr/>
          <a:lstStyle/>
          <a:p>
            <a:r>
              <a:rPr lang="en-US" sz="1200">
                <a:solidFill>
                  <a:schemeClr val="bg1"/>
                </a:solidFill>
                <a:latin typeface="Segoe UI Light" pitchFamily="34" charset="0"/>
                <a:cs typeface="MS PGothic"/>
              </a:rPr>
              <a:t> </a:t>
            </a:r>
          </a:p>
        </p:txBody>
      </p:sp>
      <p:sp>
        <p:nvSpPr>
          <p:cNvPr id="145469" name="Text Box 77"/>
          <p:cNvSpPr txBox="1">
            <a:spLocks noChangeArrowheads="1"/>
          </p:cNvSpPr>
          <p:nvPr/>
        </p:nvSpPr>
        <p:spPr bwMode="auto">
          <a:xfrm>
            <a:off x="2324100" y="3650646"/>
            <a:ext cx="990600" cy="244475"/>
          </a:xfrm>
          <a:prstGeom prst="rect">
            <a:avLst/>
          </a:prstGeom>
          <a:noFill/>
          <a:ln w="9525">
            <a:noFill/>
            <a:miter lim="800000"/>
            <a:headEnd/>
            <a:tailEnd/>
          </a:ln>
        </p:spPr>
        <p:txBody>
          <a:bodyPr>
            <a:spAutoFit/>
          </a:bodyPr>
          <a:lstStyle/>
          <a:p>
            <a:pPr>
              <a:spcBef>
                <a:spcPct val="50000"/>
              </a:spcBef>
            </a:pPr>
            <a:r>
              <a:rPr lang="en-US" sz="1000" dirty="0" err="1">
                <a:solidFill>
                  <a:schemeClr val="bg1"/>
                </a:solidFill>
                <a:latin typeface="Segoe UI Light" pitchFamily="34" charset="0"/>
                <a:cs typeface="MS PGothic"/>
              </a:rPr>
              <a:t>DataBridge</a:t>
            </a:r>
            <a:endParaRPr lang="en-US" sz="1000" dirty="0">
              <a:solidFill>
                <a:schemeClr val="bg1"/>
              </a:solidFill>
              <a:latin typeface="Segoe UI Light" pitchFamily="34" charset="0"/>
              <a:cs typeface="MS PGothic"/>
            </a:endParaRPr>
          </a:p>
        </p:txBody>
      </p:sp>
      <p:sp>
        <p:nvSpPr>
          <p:cNvPr id="94" name="Right Arrow 93"/>
          <p:cNvSpPr/>
          <p:nvPr/>
        </p:nvSpPr>
        <p:spPr>
          <a:xfrm rot="18706975">
            <a:off x="2397337" y="4824750"/>
            <a:ext cx="1737404" cy="216058"/>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435" name="AutoShape 30"/>
          <p:cNvSpPr>
            <a:spLocks noChangeArrowheads="1"/>
          </p:cNvSpPr>
          <p:nvPr/>
        </p:nvSpPr>
        <p:spPr bwMode="auto">
          <a:xfrm>
            <a:off x="1852477" y="4364213"/>
            <a:ext cx="617538" cy="457200"/>
          </a:xfrm>
          <a:prstGeom prst="flowChartMagneticDisk">
            <a:avLst/>
          </a:prstGeom>
          <a:solidFill>
            <a:schemeClr val="tx2">
              <a:lumMod val="75000"/>
            </a:schemeClr>
          </a:solidFill>
          <a:ln w="9525">
            <a:solidFill>
              <a:schemeClr val="bg1">
                <a:lumMod val="95000"/>
              </a:schemeClr>
            </a:solidFill>
            <a:round/>
            <a:headEnd/>
            <a:tailEnd/>
          </a:ln>
        </p:spPr>
        <p:txBody>
          <a:bodyPr/>
          <a:lstStyle/>
          <a:p>
            <a:r>
              <a:rPr lang="en-US" sz="1200" dirty="0">
                <a:solidFill>
                  <a:schemeClr val="bg1"/>
                </a:solidFill>
                <a:latin typeface="Segoe UI Light" pitchFamily="34" charset="0"/>
                <a:cs typeface="MS PGothic"/>
              </a:rPr>
              <a:t> DOB</a:t>
            </a:r>
          </a:p>
          <a:p>
            <a:endParaRPr lang="en-US" sz="1200" dirty="0">
              <a:solidFill>
                <a:schemeClr val="bg1"/>
              </a:solidFill>
              <a:latin typeface="Segoe UI Light" pitchFamily="34" charset="0"/>
              <a:cs typeface="MS PGothic"/>
            </a:endParaRPr>
          </a:p>
          <a:p>
            <a:endParaRPr lang="en-US" sz="1200" dirty="0">
              <a:solidFill>
                <a:schemeClr val="bg1"/>
              </a:solidFill>
              <a:latin typeface="Segoe UI Light" pitchFamily="34" charset="0"/>
              <a:cs typeface="MS PGothic"/>
            </a:endParaRPr>
          </a:p>
        </p:txBody>
      </p:sp>
      <p:sp>
        <p:nvSpPr>
          <p:cNvPr id="145434" name="AutoShape 29"/>
          <p:cNvSpPr>
            <a:spLocks noChangeArrowheads="1"/>
          </p:cNvSpPr>
          <p:nvPr/>
        </p:nvSpPr>
        <p:spPr bwMode="auto">
          <a:xfrm>
            <a:off x="1973548" y="4703938"/>
            <a:ext cx="1049338" cy="570706"/>
          </a:xfrm>
          <a:prstGeom prst="flowChartMagneticDisk">
            <a:avLst/>
          </a:prstGeom>
          <a:solidFill>
            <a:schemeClr val="tx2">
              <a:lumMod val="75000"/>
            </a:schemeClr>
          </a:solidFill>
          <a:ln w="9525">
            <a:solidFill>
              <a:schemeClr val="bg1">
                <a:lumMod val="95000"/>
              </a:schemeClr>
            </a:solidFill>
            <a:round/>
            <a:headEnd/>
            <a:tailEnd/>
          </a:ln>
        </p:spPr>
        <p:txBody>
          <a:bodyPr/>
          <a:lstStyle/>
          <a:p>
            <a:pPr algn="ctr"/>
            <a:r>
              <a:rPr lang="en-US" sz="1100" dirty="0" err="1">
                <a:solidFill>
                  <a:schemeClr val="bg1"/>
                </a:solidFill>
                <a:latin typeface="Segoe UI Light" pitchFamily="34" charset="0"/>
                <a:cs typeface="MS PGothic"/>
              </a:rPr>
              <a:t>MapPLUTO</a:t>
            </a:r>
            <a:endParaRPr lang="en-US" sz="1100" dirty="0">
              <a:solidFill>
                <a:schemeClr val="bg1"/>
              </a:solidFill>
              <a:latin typeface="Segoe UI Light" pitchFamily="34" charset="0"/>
              <a:cs typeface="MS PGothic"/>
            </a:endParaRPr>
          </a:p>
        </p:txBody>
      </p:sp>
      <p:sp>
        <p:nvSpPr>
          <p:cNvPr id="145491" name="Text Box 32"/>
          <p:cNvSpPr txBox="1">
            <a:spLocks noChangeArrowheads="1"/>
          </p:cNvSpPr>
          <p:nvPr/>
        </p:nvSpPr>
        <p:spPr bwMode="auto">
          <a:xfrm>
            <a:off x="2987034" y="4762677"/>
            <a:ext cx="184150" cy="244475"/>
          </a:xfrm>
          <a:prstGeom prst="rect">
            <a:avLst/>
          </a:prstGeom>
          <a:noFill/>
          <a:ln w="12700" algn="ctr">
            <a:noFill/>
            <a:miter lim="800000"/>
            <a:headEnd/>
            <a:tailEnd/>
          </a:ln>
        </p:spPr>
        <p:txBody>
          <a:bodyPr wrap="none">
            <a:spAutoFit/>
          </a:bodyPr>
          <a:lstStyle/>
          <a:p>
            <a:pPr>
              <a:buClr>
                <a:schemeClr val="accent2"/>
              </a:buClr>
            </a:pPr>
            <a:endParaRPr lang="en-US" sz="1000" b="1">
              <a:solidFill>
                <a:srgbClr val="000099"/>
              </a:solidFill>
              <a:latin typeface="Segoe UI Light" pitchFamily="34" charset="0"/>
              <a:cs typeface="MS PGothic"/>
            </a:endParaRPr>
          </a:p>
        </p:txBody>
      </p:sp>
      <p:sp>
        <p:nvSpPr>
          <p:cNvPr id="145452" name="Text Box 51"/>
          <p:cNvSpPr txBox="1">
            <a:spLocks noChangeArrowheads="1"/>
          </p:cNvSpPr>
          <p:nvPr/>
        </p:nvSpPr>
        <p:spPr bwMode="auto">
          <a:xfrm>
            <a:off x="2486820" y="4364213"/>
            <a:ext cx="793807" cy="369332"/>
          </a:xfrm>
          <a:prstGeom prst="rect">
            <a:avLst/>
          </a:prstGeom>
          <a:noFill/>
          <a:ln w="9525">
            <a:noFill/>
            <a:miter lim="800000"/>
            <a:headEnd/>
            <a:tailEnd/>
          </a:ln>
        </p:spPr>
        <p:txBody>
          <a:bodyPr wrap="none">
            <a:spAutoFit/>
          </a:bodyPr>
          <a:lstStyle>
            <a:defPPr>
              <a:defRPr lang="en-US"/>
            </a:defPPr>
            <a:lvl1pPr>
              <a:defRPr sz="900">
                <a:solidFill>
                  <a:schemeClr val="tx2"/>
                </a:solidFill>
                <a:latin typeface="Segoe UI Light" pitchFamily="34" charset="0"/>
                <a:cs typeface="MS PGothic"/>
              </a:defRPr>
            </a:lvl1pPr>
          </a:lstStyle>
          <a:p>
            <a:r>
              <a:rPr lang="en-US" b="1" dirty="0">
                <a:solidFill>
                  <a:schemeClr val="tx1">
                    <a:lumMod val="65000"/>
                    <a:lumOff val="35000"/>
                  </a:schemeClr>
                </a:solidFill>
              </a:rPr>
              <a:t>Inter-agency</a:t>
            </a:r>
          </a:p>
          <a:p>
            <a:r>
              <a:rPr lang="en-US" b="1" dirty="0">
                <a:solidFill>
                  <a:schemeClr val="tx1">
                    <a:lumMod val="65000"/>
                    <a:lumOff val="35000"/>
                  </a:schemeClr>
                </a:solidFill>
              </a:rPr>
              <a:t>Interfaces  </a:t>
            </a:r>
          </a:p>
        </p:txBody>
      </p:sp>
      <p:sp>
        <p:nvSpPr>
          <p:cNvPr id="145433" name="AutoShape 28"/>
          <p:cNvSpPr>
            <a:spLocks noChangeArrowheads="1"/>
          </p:cNvSpPr>
          <p:nvPr/>
        </p:nvSpPr>
        <p:spPr bwMode="auto">
          <a:xfrm>
            <a:off x="2498217" y="5274645"/>
            <a:ext cx="617538" cy="427037"/>
          </a:xfrm>
          <a:prstGeom prst="flowChartMagneticDisk">
            <a:avLst/>
          </a:prstGeom>
          <a:solidFill>
            <a:schemeClr val="tx2">
              <a:lumMod val="75000"/>
            </a:schemeClr>
          </a:solidFill>
          <a:ln w="9525">
            <a:solidFill>
              <a:schemeClr val="bg1">
                <a:lumMod val="95000"/>
              </a:schemeClr>
            </a:solidFill>
            <a:round/>
            <a:headEnd/>
            <a:tailEnd/>
          </a:ln>
        </p:spPr>
        <p:txBody>
          <a:bodyPr/>
          <a:lstStyle/>
          <a:p>
            <a:pPr algn="ctr"/>
            <a:r>
              <a:rPr lang="en-US" sz="1200" dirty="0">
                <a:solidFill>
                  <a:schemeClr val="bg1"/>
                </a:solidFill>
                <a:latin typeface="Segoe UI Light" pitchFamily="34" charset="0"/>
                <a:cs typeface="MS PGothic"/>
              </a:rPr>
              <a:t>DEP</a:t>
            </a:r>
          </a:p>
        </p:txBody>
      </p:sp>
      <p:sp>
        <p:nvSpPr>
          <p:cNvPr id="3" name="Left-Right Arrow 2"/>
          <p:cNvSpPr/>
          <p:nvPr/>
        </p:nvSpPr>
        <p:spPr>
          <a:xfrm rot="3518174">
            <a:off x="5112505" y="4815975"/>
            <a:ext cx="1090642" cy="164056"/>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Left-Right Arrow 97"/>
          <p:cNvSpPr/>
          <p:nvPr/>
        </p:nvSpPr>
        <p:spPr>
          <a:xfrm rot="6059304">
            <a:off x="6092359" y="5067845"/>
            <a:ext cx="530435" cy="171264"/>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Left-Right Arrow 98"/>
          <p:cNvSpPr/>
          <p:nvPr/>
        </p:nvSpPr>
        <p:spPr>
          <a:xfrm rot="2458231">
            <a:off x="5535094" y="4173016"/>
            <a:ext cx="508420" cy="163350"/>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Left-Right Arrow 99"/>
          <p:cNvSpPr/>
          <p:nvPr/>
        </p:nvSpPr>
        <p:spPr>
          <a:xfrm rot="18692801">
            <a:off x="5353781" y="2853899"/>
            <a:ext cx="557157" cy="165953"/>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Left-Right Arrow 100"/>
          <p:cNvSpPr/>
          <p:nvPr/>
        </p:nvSpPr>
        <p:spPr>
          <a:xfrm rot="20223643">
            <a:off x="5200603" y="1988151"/>
            <a:ext cx="539153" cy="139902"/>
          </a:xfrm>
          <a:prstGeom prst="lef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ight Arrow 103"/>
          <p:cNvSpPr/>
          <p:nvPr/>
        </p:nvSpPr>
        <p:spPr>
          <a:xfrm>
            <a:off x="8898458" y="2184821"/>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ight Arrow 104"/>
          <p:cNvSpPr/>
          <p:nvPr/>
        </p:nvSpPr>
        <p:spPr>
          <a:xfrm>
            <a:off x="8921628" y="3631750"/>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ight Arrow 106"/>
          <p:cNvSpPr/>
          <p:nvPr/>
        </p:nvSpPr>
        <p:spPr>
          <a:xfrm>
            <a:off x="7162800" y="1732367"/>
            <a:ext cx="512746"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ight Arrow 107"/>
          <p:cNvSpPr/>
          <p:nvPr/>
        </p:nvSpPr>
        <p:spPr>
          <a:xfrm>
            <a:off x="7153840" y="2887888"/>
            <a:ext cx="512746"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ight Arrow 108"/>
          <p:cNvSpPr/>
          <p:nvPr/>
        </p:nvSpPr>
        <p:spPr>
          <a:xfrm>
            <a:off x="7207267" y="4783905"/>
            <a:ext cx="512746"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rot="5400000">
            <a:off x="5088976" y="3845964"/>
            <a:ext cx="4187825" cy="804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8596314" y="1749728"/>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8591521" y="2949459"/>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8585171" y="4721377"/>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8590193" y="5939933"/>
            <a:ext cx="342381" cy="790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itle 1"/>
          <p:cNvSpPr txBox="1">
            <a:spLocks/>
          </p:cNvSpPr>
          <p:nvPr/>
        </p:nvSpPr>
        <p:spPr>
          <a:xfrm>
            <a:off x="1609725" y="114300"/>
            <a:ext cx="9058274"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2800" cap="none" dirty="0">
                <a:solidFill>
                  <a:schemeClr val="accent2">
                    <a:lumMod val="50000"/>
                  </a:schemeClr>
                </a:solidFill>
                <a:latin typeface="Avenir Book" charset="0"/>
                <a:ea typeface="Avenir Book" charset="0"/>
                <a:cs typeface="Avenir Book" charset="0"/>
              </a:rPr>
              <a:t>FDNY Tech: </a:t>
            </a:r>
            <a:r>
              <a:rPr lang="en-US" sz="2800" b="0" cap="none" dirty="0">
                <a:solidFill>
                  <a:schemeClr val="bg1">
                    <a:lumMod val="50000"/>
                  </a:schemeClr>
                </a:solidFill>
                <a:latin typeface="Avenir Book" charset="0"/>
                <a:ea typeface="Avenir Book" charset="0"/>
                <a:cs typeface="Avenir Book" charset="0"/>
              </a:rPr>
              <a:t>Current and Future Build</a:t>
            </a:r>
          </a:p>
          <a:p>
            <a:pPr algn="ctr"/>
            <a:r>
              <a:rPr lang="en-US" sz="2400" b="0" cap="none" dirty="0">
                <a:solidFill>
                  <a:schemeClr val="accent2">
                    <a:lumMod val="50000"/>
                  </a:schemeClr>
                </a:solidFill>
                <a:latin typeface="Avenir Book" charset="0"/>
                <a:ea typeface="Avenir Book" charset="0"/>
                <a:cs typeface="Avenir Book" charset="0"/>
              </a:rPr>
              <a:t>Coordinated Building Inspection Data Analysis System (CBIDAS)</a:t>
            </a:r>
          </a:p>
        </p:txBody>
      </p:sp>
      <p:pic>
        <p:nvPicPr>
          <p:cNvPr id="1026" name="Picture 2" descr="Apple iPad with Retina display with WiFi + Cellular (Verizon Wireless) 128GB, Black"/>
          <p:cNvPicPr>
            <a:picLocks noChangeAspect="1" noChangeArrowheads="1"/>
          </p:cNvPicPr>
          <p:nvPr/>
        </p:nvPicPr>
        <p:blipFill>
          <a:blip r:embed="rId10"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66586" y="5454375"/>
            <a:ext cx="971114" cy="971114"/>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sp>
        <p:nvSpPr>
          <p:cNvPr id="110" name="Right Arrow 109"/>
          <p:cNvSpPr/>
          <p:nvPr/>
        </p:nvSpPr>
        <p:spPr>
          <a:xfrm>
            <a:off x="7142652" y="5841551"/>
            <a:ext cx="602977" cy="204099"/>
          </a:xfrm>
          <a:prstGeom prst="rightArrow">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ight Arrow 83"/>
          <p:cNvSpPr/>
          <p:nvPr/>
        </p:nvSpPr>
        <p:spPr>
          <a:xfrm>
            <a:off x="8921628" y="5155750"/>
            <a:ext cx="599421" cy="204099"/>
          </a:xfrm>
          <a:prstGeom prst="rightArrow">
            <a:avLst/>
          </a:prstGeom>
          <a:solidFill>
            <a:schemeClr val="bg1">
              <a:lumMod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rot="5400000">
            <a:off x="6804545" y="3884857"/>
            <a:ext cx="4187825" cy="80473"/>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2" descr="http://www.fdnyfoundation.org/wp-content/uploads/379x250_fdny_logo.jpg"/>
          <p:cNvPicPr>
            <a:picLocks noChangeAspect="1" noChangeArrowheads="1"/>
          </p:cNvPicPr>
          <p:nvPr/>
        </p:nvPicPr>
        <p:blipFill rotWithShape="1">
          <a:blip r:embed="rId11" cstate="screen">
            <a:extLst>
              <a:ext uri="{BEBA8EAE-BF5A-486C-A8C5-ECC9F3942E4B}">
                <a14:imgProps xmlns:a14="http://schemas.microsoft.com/office/drawing/2010/main">
                  <a14:imgLayer r:embed="rId12">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172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51" name="Title 1"/>
          <p:cNvSpPr txBox="1">
            <a:spLocks/>
          </p:cNvSpPr>
          <p:nvPr/>
        </p:nvSpPr>
        <p:spPr>
          <a:xfrm>
            <a:off x="1679575" y="160338"/>
            <a:ext cx="88265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a:solidFill>
                  <a:schemeClr val="tx1">
                    <a:lumMod val="65000"/>
                    <a:lumOff val="35000"/>
                  </a:schemeClr>
                </a:solidFill>
                <a:latin typeface="Avenir Book" charset="0"/>
                <a:ea typeface="Avenir Book" charset="0"/>
                <a:cs typeface="Avenir Book" charset="0"/>
              </a:rPr>
              <a:t>If a building catches fire, it’s usually assumed to be random.</a:t>
            </a:r>
            <a:endParaRPr lang="en-US" sz="2800" b="0" i="1" cap="none" dirty="0">
              <a:solidFill>
                <a:schemeClr val="tx1">
                  <a:lumMod val="65000"/>
                  <a:lumOff val="35000"/>
                </a:schemeClr>
              </a:solidFill>
              <a:latin typeface="Avenir Book" charset="0"/>
              <a:ea typeface="Avenir Book" charset="0"/>
              <a:cs typeface="Avenir Book" charset="0"/>
            </a:endParaRPr>
          </a:p>
        </p:txBody>
      </p:sp>
      <p:sp>
        <p:nvSpPr>
          <p:cNvPr id="52" name="Content Placeholder 9"/>
          <p:cNvSpPr txBox="1">
            <a:spLocks/>
          </p:cNvSpPr>
          <p:nvPr/>
        </p:nvSpPr>
        <p:spPr>
          <a:xfrm>
            <a:off x="125663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a:solidFill>
                  <a:schemeClr val="accent2">
                    <a:lumMod val="50000"/>
                  </a:schemeClr>
                </a:solidFill>
                <a:latin typeface="Avenir Book" charset="0"/>
                <a:ea typeface="Avenir Book" charset="0"/>
                <a:cs typeface="Avenir Book" charset="0"/>
              </a:rPr>
              <a:t>Bldg 2</a:t>
            </a:r>
            <a:endParaRPr lang="en-US" sz="2400" dirty="0">
              <a:solidFill>
                <a:schemeClr val="accent2">
                  <a:lumMod val="50000"/>
                </a:schemeClr>
              </a:solidFill>
              <a:latin typeface="Avenir Book" charset="0"/>
              <a:ea typeface="Avenir Book" charset="0"/>
              <a:cs typeface="Avenir Book" charset="0"/>
            </a:endParaRPr>
          </a:p>
        </p:txBody>
      </p:sp>
      <p:sp>
        <p:nvSpPr>
          <p:cNvPr id="53" name="Content Placeholder 9"/>
          <p:cNvSpPr txBox="1">
            <a:spLocks/>
          </p:cNvSpPr>
          <p:nvPr/>
        </p:nvSpPr>
        <p:spPr>
          <a:xfrm>
            <a:off x="125663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a:t>
            </a:r>
          </a:p>
        </p:txBody>
      </p:sp>
      <p:sp>
        <p:nvSpPr>
          <p:cNvPr id="54" name="Content Placeholder 9"/>
          <p:cNvSpPr txBox="1">
            <a:spLocks/>
          </p:cNvSpPr>
          <p:nvPr/>
        </p:nvSpPr>
        <p:spPr>
          <a:xfrm>
            <a:off x="1256633"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a:t>
            </a:r>
          </a:p>
        </p:txBody>
      </p:sp>
      <p:sp>
        <p:nvSpPr>
          <p:cNvPr id="55" name="Content Placeholder 9"/>
          <p:cNvSpPr txBox="1">
            <a:spLocks/>
          </p:cNvSpPr>
          <p:nvPr/>
        </p:nvSpPr>
        <p:spPr>
          <a:xfrm>
            <a:off x="1256633"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5</a:t>
            </a:r>
          </a:p>
        </p:txBody>
      </p:sp>
      <p:sp>
        <p:nvSpPr>
          <p:cNvPr id="56" name="Content Placeholder 9"/>
          <p:cNvSpPr txBox="1">
            <a:spLocks/>
          </p:cNvSpPr>
          <p:nvPr/>
        </p:nvSpPr>
        <p:spPr>
          <a:xfrm>
            <a:off x="1256633"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4</a:t>
            </a:r>
          </a:p>
        </p:txBody>
      </p:sp>
      <p:sp>
        <p:nvSpPr>
          <p:cNvPr id="57" name="Content Placeholder 9"/>
          <p:cNvSpPr txBox="1">
            <a:spLocks/>
          </p:cNvSpPr>
          <p:nvPr/>
        </p:nvSpPr>
        <p:spPr>
          <a:xfrm>
            <a:off x="125663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6</a:t>
            </a:r>
          </a:p>
        </p:txBody>
      </p:sp>
      <p:sp>
        <p:nvSpPr>
          <p:cNvPr id="58" name="Content Placeholder 9"/>
          <p:cNvSpPr txBox="1">
            <a:spLocks/>
          </p:cNvSpPr>
          <p:nvPr/>
        </p:nvSpPr>
        <p:spPr>
          <a:xfrm>
            <a:off x="2857941"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8</a:t>
            </a:r>
          </a:p>
        </p:txBody>
      </p:sp>
      <p:sp>
        <p:nvSpPr>
          <p:cNvPr id="59" name="Content Placeholder 9"/>
          <p:cNvSpPr txBox="1">
            <a:spLocks/>
          </p:cNvSpPr>
          <p:nvPr/>
        </p:nvSpPr>
        <p:spPr>
          <a:xfrm>
            <a:off x="28579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7</a:t>
            </a:r>
          </a:p>
        </p:txBody>
      </p:sp>
      <p:sp>
        <p:nvSpPr>
          <p:cNvPr id="60" name="Content Placeholder 9"/>
          <p:cNvSpPr txBox="1">
            <a:spLocks/>
          </p:cNvSpPr>
          <p:nvPr/>
        </p:nvSpPr>
        <p:spPr>
          <a:xfrm>
            <a:off x="285794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9</a:t>
            </a:r>
          </a:p>
        </p:txBody>
      </p:sp>
      <p:sp>
        <p:nvSpPr>
          <p:cNvPr id="61" name="Content Placeholder 9"/>
          <p:cNvSpPr txBox="1">
            <a:spLocks/>
          </p:cNvSpPr>
          <p:nvPr/>
        </p:nvSpPr>
        <p:spPr>
          <a:xfrm>
            <a:off x="285794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11</a:t>
            </a:r>
          </a:p>
        </p:txBody>
      </p:sp>
      <p:sp>
        <p:nvSpPr>
          <p:cNvPr id="62" name="Content Placeholder 9"/>
          <p:cNvSpPr txBox="1">
            <a:spLocks/>
          </p:cNvSpPr>
          <p:nvPr/>
        </p:nvSpPr>
        <p:spPr>
          <a:xfrm>
            <a:off x="28579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10</a:t>
            </a:r>
          </a:p>
        </p:txBody>
      </p:sp>
      <p:sp>
        <p:nvSpPr>
          <p:cNvPr id="63" name="Content Placeholder 9"/>
          <p:cNvSpPr txBox="1">
            <a:spLocks/>
          </p:cNvSpPr>
          <p:nvPr/>
        </p:nvSpPr>
        <p:spPr>
          <a:xfrm>
            <a:off x="2857941"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12</a:t>
            </a:r>
          </a:p>
        </p:txBody>
      </p:sp>
      <p:sp>
        <p:nvSpPr>
          <p:cNvPr id="64" name="Content Placeholder 9"/>
          <p:cNvSpPr txBox="1">
            <a:spLocks/>
          </p:cNvSpPr>
          <p:nvPr/>
        </p:nvSpPr>
        <p:spPr>
          <a:xfrm>
            <a:off x="4459249"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14</a:t>
            </a:r>
          </a:p>
        </p:txBody>
      </p:sp>
      <p:sp>
        <p:nvSpPr>
          <p:cNvPr id="65" name="Content Placeholder 9"/>
          <p:cNvSpPr txBox="1">
            <a:spLocks/>
          </p:cNvSpPr>
          <p:nvPr/>
        </p:nvSpPr>
        <p:spPr>
          <a:xfrm>
            <a:off x="44592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13</a:t>
            </a:r>
          </a:p>
        </p:txBody>
      </p:sp>
      <p:sp>
        <p:nvSpPr>
          <p:cNvPr id="66" name="Content Placeholder 9"/>
          <p:cNvSpPr txBox="1">
            <a:spLocks/>
          </p:cNvSpPr>
          <p:nvPr/>
        </p:nvSpPr>
        <p:spPr>
          <a:xfrm>
            <a:off x="4459249"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15</a:t>
            </a:r>
          </a:p>
        </p:txBody>
      </p:sp>
      <p:sp>
        <p:nvSpPr>
          <p:cNvPr id="67" name="Content Placeholder 9"/>
          <p:cNvSpPr txBox="1">
            <a:spLocks/>
          </p:cNvSpPr>
          <p:nvPr/>
        </p:nvSpPr>
        <p:spPr>
          <a:xfrm>
            <a:off x="4459249"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17</a:t>
            </a:r>
          </a:p>
        </p:txBody>
      </p:sp>
      <p:sp>
        <p:nvSpPr>
          <p:cNvPr id="68" name="Content Placeholder 9"/>
          <p:cNvSpPr txBox="1">
            <a:spLocks/>
          </p:cNvSpPr>
          <p:nvPr/>
        </p:nvSpPr>
        <p:spPr>
          <a:xfrm>
            <a:off x="44592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16</a:t>
            </a:r>
          </a:p>
        </p:txBody>
      </p:sp>
      <p:sp>
        <p:nvSpPr>
          <p:cNvPr id="69" name="Content Placeholder 9"/>
          <p:cNvSpPr txBox="1">
            <a:spLocks/>
          </p:cNvSpPr>
          <p:nvPr/>
        </p:nvSpPr>
        <p:spPr>
          <a:xfrm>
            <a:off x="44592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18</a:t>
            </a:r>
          </a:p>
        </p:txBody>
      </p:sp>
      <p:sp>
        <p:nvSpPr>
          <p:cNvPr id="70" name="Content Placeholder 9"/>
          <p:cNvSpPr txBox="1">
            <a:spLocks/>
          </p:cNvSpPr>
          <p:nvPr/>
        </p:nvSpPr>
        <p:spPr>
          <a:xfrm>
            <a:off x="6060557"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20</a:t>
            </a:r>
          </a:p>
        </p:txBody>
      </p:sp>
      <p:sp>
        <p:nvSpPr>
          <p:cNvPr id="71" name="Content Placeholder 9"/>
          <p:cNvSpPr txBox="1">
            <a:spLocks/>
          </p:cNvSpPr>
          <p:nvPr/>
        </p:nvSpPr>
        <p:spPr>
          <a:xfrm>
            <a:off x="6060557"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19</a:t>
            </a:r>
          </a:p>
        </p:txBody>
      </p:sp>
      <p:sp>
        <p:nvSpPr>
          <p:cNvPr id="72" name="Content Placeholder 9"/>
          <p:cNvSpPr txBox="1">
            <a:spLocks/>
          </p:cNvSpPr>
          <p:nvPr/>
        </p:nvSpPr>
        <p:spPr>
          <a:xfrm>
            <a:off x="6060557"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21</a:t>
            </a:r>
          </a:p>
        </p:txBody>
      </p:sp>
      <p:sp>
        <p:nvSpPr>
          <p:cNvPr id="73" name="Content Placeholder 9"/>
          <p:cNvSpPr txBox="1">
            <a:spLocks/>
          </p:cNvSpPr>
          <p:nvPr/>
        </p:nvSpPr>
        <p:spPr>
          <a:xfrm>
            <a:off x="6060557"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23</a:t>
            </a:r>
          </a:p>
        </p:txBody>
      </p:sp>
      <p:sp>
        <p:nvSpPr>
          <p:cNvPr id="74" name="Content Placeholder 9"/>
          <p:cNvSpPr txBox="1">
            <a:spLocks/>
          </p:cNvSpPr>
          <p:nvPr/>
        </p:nvSpPr>
        <p:spPr>
          <a:xfrm>
            <a:off x="60605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22</a:t>
            </a:r>
          </a:p>
        </p:txBody>
      </p:sp>
      <p:sp>
        <p:nvSpPr>
          <p:cNvPr id="75" name="Content Placeholder 9"/>
          <p:cNvSpPr txBox="1">
            <a:spLocks/>
          </p:cNvSpPr>
          <p:nvPr/>
        </p:nvSpPr>
        <p:spPr>
          <a:xfrm>
            <a:off x="60605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24</a:t>
            </a:r>
          </a:p>
        </p:txBody>
      </p:sp>
      <p:sp>
        <p:nvSpPr>
          <p:cNvPr id="76" name="Content Placeholder 9"/>
          <p:cNvSpPr txBox="1">
            <a:spLocks/>
          </p:cNvSpPr>
          <p:nvPr/>
        </p:nvSpPr>
        <p:spPr>
          <a:xfrm>
            <a:off x="7518732"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26</a:t>
            </a:r>
          </a:p>
        </p:txBody>
      </p:sp>
      <p:sp>
        <p:nvSpPr>
          <p:cNvPr id="77" name="Content Placeholder 9"/>
          <p:cNvSpPr txBox="1">
            <a:spLocks/>
          </p:cNvSpPr>
          <p:nvPr/>
        </p:nvSpPr>
        <p:spPr>
          <a:xfrm>
            <a:off x="7518732"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25</a:t>
            </a:r>
          </a:p>
        </p:txBody>
      </p:sp>
      <p:sp>
        <p:nvSpPr>
          <p:cNvPr id="78" name="Content Placeholder 9"/>
          <p:cNvSpPr txBox="1">
            <a:spLocks/>
          </p:cNvSpPr>
          <p:nvPr/>
        </p:nvSpPr>
        <p:spPr>
          <a:xfrm>
            <a:off x="7518732"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27</a:t>
            </a:r>
          </a:p>
        </p:txBody>
      </p:sp>
      <p:sp>
        <p:nvSpPr>
          <p:cNvPr id="79" name="Content Placeholder 9"/>
          <p:cNvSpPr txBox="1">
            <a:spLocks/>
          </p:cNvSpPr>
          <p:nvPr/>
        </p:nvSpPr>
        <p:spPr>
          <a:xfrm>
            <a:off x="7518732"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29</a:t>
            </a:r>
          </a:p>
        </p:txBody>
      </p:sp>
      <p:sp>
        <p:nvSpPr>
          <p:cNvPr id="80" name="Content Placeholder 9"/>
          <p:cNvSpPr txBox="1">
            <a:spLocks/>
          </p:cNvSpPr>
          <p:nvPr/>
        </p:nvSpPr>
        <p:spPr>
          <a:xfrm>
            <a:off x="7518732"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28</a:t>
            </a:r>
          </a:p>
        </p:txBody>
      </p:sp>
      <p:sp>
        <p:nvSpPr>
          <p:cNvPr id="81" name="Content Placeholder 9"/>
          <p:cNvSpPr txBox="1">
            <a:spLocks/>
          </p:cNvSpPr>
          <p:nvPr/>
        </p:nvSpPr>
        <p:spPr>
          <a:xfrm>
            <a:off x="7518732"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30</a:t>
            </a:r>
          </a:p>
        </p:txBody>
      </p:sp>
      <p:sp>
        <p:nvSpPr>
          <p:cNvPr id="82" name="Content Placeholder 9"/>
          <p:cNvSpPr txBox="1">
            <a:spLocks/>
          </p:cNvSpPr>
          <p:nvPr/>
        </p:nvSpPr>
        <p:spPr>
          <a:xfrm>
            <a:off x="926317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32</a:t>
            </a:r>
          </a:p>
        </p:txBody>
      </p:sp>
      <p:sp>
        <p:nvSpPr>
          <p:cNvPr id="83" name="Content Placeholder 9"/>
          <p:cNvSpPr txBox="1">
            <a:spLocks/>
          </p:cNvSpPr>
          <p:nvPr/>
        </p:nvSpPr>
        <p:spPr>
          <a:xfrm>
            <a:off x="926317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31</a:t>
            </a:r>
          </a:p>
        </p:txBody>
      </p:sp>
      <p:sp>
        <p:nvSpPr>
          <p:cNvPr id="84" name="Content Placeholder 9"/>
          <p:cNvSpPr txBox="1">
            <a:spLocks/>
          </p:cNvSpPr>
          <p:nvPr/>
        </p:nvSpPr>
        <p:spPr>
          <a:xfrm>
            <a:off x="9263173"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33</a:t>
            </a:r>
          </a:p>
        </p:txBody>
      </p:sp>
      <p:sp>
        <p:nvSpPr>
          <p:cNvPr id="85" name="Content Placeholder 9"/>
          <p:cNvSpPr txBox="1">
            <a:spLocks/>
          </p:cNvSpPr>
          <p:nvPr/>
        </p:nvSpPr>
        <p:spPr>
          <a:xfrm>
            <a:off x="9263173"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35</a:t>
            </a:r>
          </a:p>
        </p:txBody>
      </p:sp>
      <p:sp>
        <p:nvSpPr>
          <p:cNvPr id="86" name="Content Placeholder 9"/>
          <p:cNvSpPr txBox="1">
            <a:spLocks/>
          </p:cNvSpPr>
          <p:nvPr/>
        </p:nvSpPr>
        <p:spPr>
          <a:xfrm>
            <a:off x="9263173"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34</a:t>
            </a:r>
          </a:p>
        </p:txBody>
      </p:sp>
      <p:sp>
        <p:nvSpPr>
          <p:cNvPr id="87" name="Content Placeholder 9"/>
          <p:cNvSpPr txBox="1">
            <a:spLocks/>
          </p:cNvSpPr>
          <p:nvPr/>
        </p:nvSpPr>
        <p:spPr>
          <a:xfrm>
            <a:off x="926317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36</a:t>
            </a:r>
          </a:p>
        </p:txBody>
      </p:sp>
      <p:sp>
        <p:nvSpPr>
          <p:cNvPr id="88" name="TextBox 87"/>
          <p:cNvSpPr txBox="1"/>
          <p:nvPr/>
        </p:nvSpPr>
        <p:spPr>
          <a:xfrm>
            <a:off x="276447" y="167994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67421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1256633" y="2615982"/>
            <a:ext cx="1528395" cy="550197"/>
          </a:xfrm>
          <a:solidFill>
            <a:schemeClr val="accent2">
              <a:lumMod val="20000"/>
              <a:lumOff val="80000"/>
            </a:schemeClr>
          </a:solidFill>
        </p:spPr>
        <p:txBody>
          <a:bodyPr>
            <a:noAutofit/>
          </a:bodyPr>
          <a:lstStyle/>
          <a:p>
            <a:pPr marL="0" indent="0" algn="ctr">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a:t>
            </a: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9"/>
          <p:cNvSpPr txBox="1">
            <a:spLocks/>
          </p:cNvSpPr>
          <p:nvPr/>
        </p:nvSpPr>
        <p:spPr>
          <a:xfrm>
            <a:off x="125663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a:t>
            </a:r>
          </a:p>
        </p:txBody>
      </p:sp>
      <p:sp>
        <p:nvSpPr>
          <p:cNvPr id="9" name="Content Placeholder 9"/>
          <p:cNvSpPr txBox="1">
            <a:spLocks/>
          </p:cNvSpPr>
          <p:nvPr/>
        </p:nvSpPr>
        <p:spPr>
          <a:xfrm>
            <a:off x="1256633"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a:t>
            </a:r>
          </a:p>
        </p:txBody>
      </p:sp>
      <p:sp>
        <p:nvSpPr>
          <p:cNvPr id="11" name="Content Placeholder 9"/>
          <p:cNvSpPr txBox="1">
            <a:spLocks/>
          </p:cNvSpPr>
          <p:nvPr/>
        </p:nvSpPr>
        <p:spPr>
          <a:xfrm>
            <a:off x="1256633"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5</a:t>
            </a:r>
          </a:p>
        </p:txBody>
      </p:sp>
      <p:sp>
        <p:nvSpPr>
          <p:cNvPr id="12" name="Content Placeholder 9"/>
          <p:cNvSpPr txBox="1">
            <a:spLocks/>
          </p:cNvSpPr>
          <p:nvPr/>
        </p:nvSpPr>
        <p:spPr>
          <a:xfrm>
            <a:off x="1256633"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4</a:t>
            </a:r>
          </a:p>
        </p:txBody>
      </p:sp>
      <p:sp>
        <p:nvSpPr>
          <p:cNvPr id="13" name="Content Placeholder 9"/>
          <p:cNvSpPr txBox="1">
            <a:spLocks/>
          </p:cNvSpPr>
          <p:nvPr/>
        </p:nvSpPr>
        <p:spPr>
          <a:xfrm>
            <a:off x="125663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6</a:t>
            </a:r>
          </a:p>
        </p:txBody>
      </p:sp>
      <p:sp>
        <p:nvSpPr>
          <p:cNvPr id="14" name="Content Placeholder 9"/>
          <p:cNvSpPr txBox="1">
            <a:spLocks/>
          </p:cNvSpPr>
          <p:nvPr/>
        </p:nvSpPr>
        <p:spPr>
          <a:xfrm>
            <a:off x="2857941"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8</a:t>
            </a:r>
          </a:p>
        </p:txBody>
      </p:sp>
      <p:sp>
        <p:nvSpPr>
          <p:cNvPr id="15" name="Content Placeholder 9"/>
          <p:cNvSpPr txBox="1">
            <a:spLocks/>
          </p:cNvSpPr>
          <p:nvPr/>
        </p:nvSpPr>
        <p:spPr>
          <a:xfrm>
            <a:off x="28579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7</a:t>
            </a:r>
          </a:p>
        </p:txBody>
      </p:sp>
      <p:sp>
        <p:nvSpPr>
          <p:cNvPr id="16" name="Content Placeholder 9"/>
          <p:cNvSpPr txBox="1">
            <a:spLocks/>
          </p:cNvSpPr>
          <p:nvPr/>
        </p:nvSpPr>
        <p:spPr>
          <a:xfrm>
            <a:off x="285794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9</a:t>
            </a:r>
          </a:p>
        </p:txBody>
      </p:sp>
      <p:sp>
        <p:nvSpPr>
          <p:cNvPr id="17" name="Content Placeholder 9"/>
          <p:cNvSpPr txBox="1">
            <a:spLocks/>
          </p:cNvSpPr>
          <p:nvPr/>
        </p:nvSpPr>
        <p:spPr>
          <a:xfrm>
            <a:off x="285794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11</a:t>
            </a:r>
          </a:p>
        </p:txBody>
      </p:sp>
      <p:sp>
        <p:nvSpPr>
          <p:cNvPr id="18" name="Content Placeholder 9"/>
          <p:cNvSpPr txBox="1">
            <a:spLocks/>
          </p:cNvSpPr>
          <p:nvPr/>
        </p:nvSpPr>
        <p:spPr>
          <a:xfrm>
            <a:off x="28579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10</a:t>
            </a:r>
          </a:p>
        </p:txBody>
      </p:sp>
      <p:sp>
        <p:nvSpPr>
          <p:cNvPr id="19" name="Content Placeholder 9"/>
          <p:cNvSpPr txBox="1">
            <a:spLocks/>
          </p:cNvSpPr>
          <p:nvPr/>
        </p:nvSpPr>
        <p:spPr>
          <a:xfrm>
            <a:off x="2857941"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12</a:t>
            </a:r>
          </a:p>
        </p:txBody>
      </p:sp>
      <p:sp>
        <p:nvSpPr>
          <p:cNvPr id="20" name="Content Placeholder 9"/>
          <p:cNvSpPr txBox="1">
            <a:spLocks/>
          </p:cNvSpPr>
          <p:nvPr/>
        </p:nvSpPr>
        <p:spPr>
          <a:xfrm>
            <a:off x="4459249"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14</a:t>
            </a:r>
          </a:p>
        </p:txBody>
      </p:sp>
      <p:sp>
        <p:nvSpPr>
          <p:cNvPr id="21" name="Content Placeholder 9"/>
          <p:cNvSpPr txBox="1">
            <a:spLocks/>
          </p:cNvSpPr>
          <p:nvPr/>
        </p:nvSpPr>
        <p:spPr>
          <a:xfrm>
            <a:off x="44592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13</a:t>
            </a:r>
          </a:p>
        </p:txBody>
      </p:sp>
      <p:sp>
        <p:nvSpPr>
          <p:cNvPr id="22" name="Content Placeholder 9"/>
          <p:cNvSpPr txBox="1">
            <a:spLocks/>
          </p:cNvSpPr>
          <p:nvPr/>
        </p:nvSpPr>
        <p:spPr>
          <a:xfrm>
            <a:off x="4459249"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15</a:t>
            </a:r>
          </a:p>
        </p:txBody>
      </p:sp>
      <p:sp>
        <p:nvSpPr>
          <p:cNvPr id="23" name="Content Placeholder 9"/>
          <p:cNvSpPr txBox="1">
            <a:spLocks/>
          </p:cNvSpPr>
          <p:nvPr/>
        </p:nvSpPr>
        <p:spPr>
          <a:xfrm>
            <a:off x="4459249"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17</a:t>
            </a:r>
          </a:p>
        </p:txBody>
      </p:sp>
      <p:sp>
        <p:nvSpPr>
          <p:cNvPr id="24" name="Content Placeholder 9"/>
          <p:cNvSpPr txBox="1">
            <a:spLocks/>
          </p:cNvSpPr>
          <p:nvPr/>
        </p:nvSpPr>
        <p:spPr>
          <a:xfrm>
            <a:off x="44592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16</a:t>
            </a:r>
          </a:p>
        </p:txBody>
      </p:sp>
      <p:sp>
        <p:nvSpPr>
          <p:cNvPr id="25" name="Content Placeholder 9"/>
          <p:cNvSpPr txBox="1">
            <a:spLocks/>
          </p:cNvSpPr>
          <p:nvPr/>
        </p:nvSpPr>
        <p:spPr>
          <a:xfrm>
            <a:off x="44592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18</a:t>
            </a:r>
          </a:p>
        </p:txBody>
      </p:sp>
      <p:sp>
        <p:nvSpPr>
          <p:cNvPr id="26" name="Content Placeholder 9"/>
          <p:cNvSpPr txBox="1">
            <a:spLocks/>
          </p:cNvSpPr>
          <p:nvPr/>
        </p:nvSpPr>
        <p:spPr>
          <a:xfrm>
            <a:off x="6060557"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20</a:t>
            </a:r>
          </a:p>
        </p:txBody>
      </p:sp>
      <p:sp>
        <p:nvSpPr>
          <p:cNvPr id="27" name="Content Placeholder 9"/>
          <p:cNvSpPr txBox="1">
            <a:spLocks/>
          </p:cNvSpPr>
          <p:nvPr/>
        </p:nvSpPr>
        <p:spPr>
          <a:xfrm>
            <a:off x="6060557"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19</a:t>
            </a:r>
          </a:p>
        </p:txBody>
      </p:sp>
      <p:sp>
        <p:nvSpPr>
          <p:cNvPr id="28" name="Content Placeholder 9"/>
          <p:cNvSpPr txBox="1">
            <a:spLocks/>
          </p:cNvSpPr>
          <p:nvPr/>
        </p:nvSpPr>
        <p:spPr>
          <a:xfrm>
            <a:off x="6060557"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21</a:t>
            </a:r>
          </a:p>
        </p:txBody>
      </p:sp>
      <p:sp>
        <p:nvSpPr>
          <p:cNvPr id="29" name="Content Placeholder 9"/>
          <p:cNvSpPr txBox="1">
            <a:spLocks/>
          </p:cNvSpPr>
          <p:nvPr/>
        </p:nvSpPr>
        <p:spPr>
          <a:xfrm>
            <a:off x="6060557"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23</a:t>
            </a:r>
          </a:p>
        </p:txBody>
      </p:sp>
      <p:sp>
        <p:nvSpPr>
          <p:cNvPr id="30" name="Content Placeholder 9"/>
          <p:cNvSpPr txBox="1">
            <a:spLocks/>
          </p:cNvSpPr>
          <p:nvPr/>
        </p:nvSpPr>
        <p:spPr>
          <a:xfrm>
            <a:off x="60605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22</a:t>
            </a:r>
          </a:p>
        </p:txBody>
      </p:sp>
      <p:sp>
        <p:nvSpPr>
          <p:cNvPr id="31" name="Content Placeholder 9"/>
          <p:cNvSpPr txBox="1">
            <a:spLocks/>
          </p:cNvSpPr>
          <p:nvPr/>
        </p:nvSpPr>
        <p:spPr>
          <a:xfrm>
            <a:off x="60605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24</a:t>
            </a:r>
          </a:p>
        </p:txBody>
      </p:sp>
      <p:sp>
        <p:nvSpPr>
          <p:cNvPr id="32" name="Content Placeholder 9"/>
          <p:cNvSpPr txBox="1">
            <a:spLocks/>
          </p:cNvSpPr>
          <p:nvPr/>
        </p:nvSpPr>
        <p:spPr>
          <a:xfrm>
            <a:off x="7518732"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26</a:t>
            </a:r>
          </a:p>
        </p:txBody>
      </p:sp>
      <p:sp>
        <p:nvSpPr>
          <p:cNvPr id="33" name="Content Placeholder 9"/>
          <p:cNvSpPr txBox="1">
            <a:spLocks/>
          </p:cNvSpPr>
          <p:nvPr/>
        </p:nvSpPr>
        <p:spPr>
          <a:xfrm>
            <a:off x="7518732"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25</a:t>
            </a:r>
          </a:p>
        </p:txBody>
      </p:sp>
      <p:sp>
        <p:nvSpPr>
          <p:cNvPr id="34" name="Content Placeholder 9"/>
          <p:cNvSpPr txBox="1">
            <a:spLocks/>
          </p:cNvSpPr>
          <p:nvPr/>
        </p:nvSpPr>
        <p:spPr>
          <a:xfrm>
            <a:off x="7518732"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27</a:t>
            </a:r>
          </a:p>
        </p:txBody>
      </p:sp>
      <p:sp>
        <p:nvSpPr>
          <p:cNvPr id="35" name="Content Placeholder 9"/>
          <p:cNvSpPr txBox="1">
            <a:spLocks/>
          </p:cNvSpPr>
          <p:nvPr/>
        </p:nvSpPr>
        <p:spPr>
          <a:xfrm>
            <a:off x="7518732"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29</a:t>
            </a:r>
          </a:p>
        </p:txBody>
      </p:sp>
      <p:sp>
        <p:nvSpPr>
          <p:cNvPr id="36" name="Content Placeholder 9"/>
          <p:cNvSpPr txBox="1">
            <a:spLocks/>
          </p:cNvSpPr>
          <p:nvPr/>
        </p:nvSpPr>
        <p:spPr>
          <a:xfrm>
            <a:off x="7518732"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28</a:t>
            </a:r>
          </a:p>
        </p:txBody>
      </p:sp>
      <p:sp>
        <p:nvSpPr>
          <p:cNvPr id="37" name="Content Placeholder 9"/>
          <p:cNvSpPr txBox="1">
            <a:spLocks/>
          </p:cNvSpPr>
          <p:nvPr/>
        </p:nvSpPr>
        <p:spPr>
          <a:xfrm>
            <a:off x="7518732"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30</a:t>
            </a:r>
          </a:p>
        </p:txBody>
      </p:sp>
      <p:sp>
        <p:nvSpPr>
          <p:cNvPr id="38" name="Content Placeholder 9"/>
          <p:cNvSpPr txBox="1">
            <a:spLocks/>
          </p:cNvSpPr>
          <p:nvPr/>
        </p:nvSpPr>
        <p:spPr>
          <a:xfrm>
            <a:off x="9263173"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32</a:t>
            </a:r>
          </a:p>
        </p:txBody>
      </p:sp>
      <p:sp>
        <p:nvSpPr>
          <p:cNvPr id="39" name="Content Placeholder 9"/>
          <p:cNvSpPr txBox="1">
            <a:spLocks/>
          </p:cNvSpPr>
          <p:nvPr/>
        </p:nvSpPr>
        <p:spPr>
          <a:xfrm>
            <a:off x="9263173"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31</a:t>
            </a:r>
          </a:p>
        </p:txBody>
      </p:sp>
      <p:sp>
        <p:nvSpPr>
          <p:cNvPr id="40" name="Content Placeholder 9"/>
          <p:cNvSpPr txBox="1">
            <a:spLocks/>
          </p:cNvSpPr>
          <p:nvPr/>
        </p:nvSpPr>
        <p:spPr>
          <a:xfrm>
            <a:off x="9263173"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33</a:t>
            </a:r>
          </a:p>
        </p:txBody>
      </p:sp>
      <p:sp>
        <p:nvSpPr>
          <p:cNvPr id="41" name="Content Placeholder 9"/>
          <p:cNvSpPr txBox="1">
            <a:spLocks/>
          </p:cNvSpPr>
          <p:nvPr/>
        </p:nvSpPr>
        <p:spPr>
          <a:xfrm>
            <a:off x="9263173"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35</a:t>
            </a:r>
          </a:p>
        </p:txBody>
      </p:sp>
      <p:sp>
        <p:nvSpPr>
          <p:cNvPr id="42" name="Content Placeholder 9"/>
          <p:cNvSpPr txBox="1">
            <a:spLocks/>
          </p:cNvSpPr>
          <p:nvPr/>
        </p:nvSpPr>
        <p:spPr>
          <a:xfrm>
            <a:off x="9263173"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34</a:t>
            </a:r>
          </a:p>
        </p:txBody>
      </p:sp>
      <p:sp>
        <p:nvSpPr>
          <p:cNvPr id="43" name="Content Placeholder 9"/>
          <p:cNvSpPr txBox="1">
            <a:spLocks/>
          </p:cNvSpPr>
          <p:nvPr/>
        </p:nvSpPr>
        <p:spPr>
          <a:xfrm>
            <a:off x="9263173"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36</a:t>
            </a:r>
          </a:p>
        </p:txBody>
      </p:sp>
      <p:sp>
        <p:nvSpPr>
          <p:cNvPr id="44" name="Content Placeholder 9"/>
          <p:cNvSpPr txBox="1">
            <a:spLocks/>
          </p:cNvSpPr>
          <p:nvPr/>
        </p:nvSpPr>
        <p:spPr>
          <a:xfrm>
            <a:off x="1256633"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a:solidFill>
                  <a:schemeClr val="bg1"/>
                </a:solidFill>
                <a:latin typeface="Avenir Book" charset="0"/>
                <a:ea typeface="Avenir Book" charset="0"/>
                <a:cs typeface="Avenir Book" charset="0"/>
              </a:rPr>
              <a:t>Cond A</a:t>
            </a:r>
          </a:p>
        </p:txBody>
      </p:sp>
      <p:sp>
        <p:nvSpPr>
          <p:cNvPr id="45" name="Content Placeholder 9"/>
          <p:cNvSpPr txBox="1">
            <a:spLocks/>
          </p:cNvSpPr>
          <p:nvPr/>
        </p:nvSpPr>
        <p:spPr>
          <a:xfrm>
            <a:off x="2857941"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B</a:t>
            </a:r>
          </a:p>
        </p:txBody>
      </p:sp>
      <p:sp>
        <p:nvSpPr>
          <p:cNvPr id="46" name="Content Placeholder 9"/>
          <p:cNvSpPr txBox="1">
            <a:spLocks/>
          </p:cNvSpPr>
          <p:nvPr/>
        </p:nvSpPr>
        <p:spPr>
          <a:xfrm>
            <a:off x="4459249"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C</a:t>
            </a:r>
          </a:p>
        </p:txBody>
      </p:sp>
      <p:sp>
        <p:nvSpPr>
          <p:cNvPr id="47" name="Content Placeholder 9"/>
          <p:cNvSpPr txBox="1">
            <a:spLocks/>
          </p:cNvSpPr>
          <p:nvPr/>
        </p:nvSpPr>
        <p:spPr>
          <a:xfrm>
            <a:off x="6060557"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D</a:t>
            </a:r>
          </a:p>
        </p:txBody>
      </p:sp>
      <p:sp>
        <p:nvSpPr>
          <p:cNvPr id="48" name="Content Placeholder 9"/>
          <p:cNvSpPr txBox="1">
            <a:spLocks/>
          </p:cNvSpPr>
          <p:nvPr/>
        </p:nvSpPr>
        <p:spPr>
          <a:xfrm>
            <a:off x="7661865"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E</a:t>
            </a:r>
          </a:p>
        </p:txBody>
      </p:sp>
      <p:sp>
        <p:nvSpPr>
          <p:cNvPr id="49" name="Content Placeholder 9"/>
          <p:cNvSpPr txBox="1">
            <a:spLocks/>
          </p:cNvSpPr>
          <p:nvPr/>
        </p:nvSpPr>
        <p:spPr>
          <a:xfrm>
            <a:off x="9253408" y="1193039"/>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F</a:t>
            </a:r>
          </a:p>
        </p:txBody>
      </p:sp>
      <p:sp>
        <p:nvSpPr>
          <p:cNvPr id="50" name="Title 1"/>
          <p:cNvSpPr txBox="1">
            <a:spLocks/>
          </p:cNvSpPr>
          <p:nvPr/>
        </p:nvSpPr>
        <p:spPr>
          <a:xfrm>
            <a:off x="1256633" y="468807"/>
            <a:ext cx="9634205"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a:solidFill>
                  <a:schemeClr val="tx1">
                    <a:lumMod val="65000"/>
                    <a:lumOff val="35000"/>
                  </a:schemeClr>
                </a:solidFill>
                <a:latin typeface="Avenir Book" charset="0"/>
                <a:ea typeface="Avenir Book" charset="0"/>
                <a:cs typeface="Avenir Book" charset="0"/>
              </a:rPr>
              <a:t>But there may actually be patterns in the data.</a:t>
            </a:r>
            <a:endParaRPr lang="en-US" sz="2800" b="0" i="1" cap="none" dirty="0">
              <a:solidFill>
                <a:schemeClr val="tx1">
                  <a:lumMod val="65000"/>
                  <a:lumOff val="3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948480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409141" y="2615982"/>
            <a:ext cx="1528395" cy="550197"/>
          </a:xfrm>
          <a:solidFill>
            <a:schemeClr val="accent2">
              <a:lumMod val="20000"/>
              <a:lumOff val="80000"/>
            </a:schemeClr>
          </a:solidFill>
        </p:spPr>
        <p:txBody>
          <a:bodyPr>
            <a:noAutofit/>
          </a:bodyPr>
          <a:lstStyle/>
          <a:p>
            <a:pPr marL="0" indent="0" algn="ctr">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a:t>
            </a: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9"/>
          <p:cNvSpPr txBox="1">
            <a:spLocks/>
          </p:cNvSpPr>
          <p:nvPr/>
        </p:nvSpPr>
        <p:spPr>
          <a:xfrm>
            <a:off x="40914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a:t>
            </a:r>
          </a:p>
        </p:txBody>
      </p:sp>
      <p:sp>
        <p:nvSpPr>
          <p:cNvPr id="9" name="Content Placeholder 9"/>
          <p:cNvSpPr txBox="1">
            <a:spLocks/>
          </p:cNvSpPr>
          <p:nvPr/>
        </p:nvSpPr>
        <p:spPr>
          <a:xfrm>
            <a:off x="409141"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a:t>
            </a:r>
          </a:p>
        </p:txBody>
      </p:sp>
      <p:sp>
        <p:nvSpPr>
          <p:cNvPr id="11" name="Content Placeholder 9"/>
          <p:cNvSpPr txBox="1">
            <a:spLocks/>
          </p:cNvSpPr>
          <p:nvPr/>
        </p:nvSpPr>
        <p:spPr>
          <a:xfrm>
            <a:off x="409141"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5</a:t>
            </a:r>
          </a:p>
        </p:txBody>
      </p:sp>
      <p:sp>
        <p:nvSpPr>
          <p:cNvPr id="12" name="Content Placeholder 9"/>
          <p:cNvSpPr txBox="1">
            <a:spLocks/>
          </p:cNvSpPr>
          <p:nvPr/>
        </p:nvSpPr>
        <p:spPr>
          <a:xfrm>
            <a:off x="409141"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4</a:t>
            </a:r>
          </a:p>
        </p:txBody>
      </p:sp>
      <p:sp>
        <p:nvSpPr>
          <p:cNvPr id="13" name="Content Placeholder 9"/>
          <p:cNvSpPr txBox="1">
            <a:spLocks/>
          </p:cNvSpPr>
          <p:nvPr/>
        </p:nvSpPr>
        <p:spPr>
          <a:xfrm>
            <a:off x="409141"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6</a:t>
            </a:r>
          </a:p>
        </p:txBody>
      </p:sp>
      <p:sp>
        <p:nvSpPr>
          <p:cNvPr id="14" name="Content Placeholder 9"/>
          <p:cNvSpPr txBox="1">
            <a:spLocks/>
          </p:cNvSpPr>
          <p:nvPr/>
        </p:nvSpPr>
        <p:spPr>
          <a:xfrm>
            <a:off x="2010449"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8</a:t>
            </a:r>
          </a:p>
        </p:txBody>
      </p:sp>
      <p:sp>
        <p:nvSpPr>
          <p:cNvPr id="15" name="Content Placeholder 9"/>
          <p:cNvSpPr txBox="1">
            <a:spLocks/>
          </p:cNvSpPr>
          <p:nvPr/>
        </p:nvSpPr>
        <p:spPr>
          <a:xfrm>
            <a:off x="2010449"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7</a:t>
            </a:r>
          </a:p>
        </p:txBody>
      </p:sp>
      <p:sp>
        <p:nvSpPr>
          <p:cNvPr id="16" name="Content Placeholder 9"/>
          <p:cNvSpPr txBox="1">
            <a:spLocks/>
          </p:cNvSpPr>
          <p:nvPr/>
        </p:nvSpPr>
        <p:spPr>
          <a:xfrm>
            <a:off x="2010449"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9</a:t>
            </a:r>
          </a:p>
        </p:txBody>
      </p:sp>
      <p:sp>
        <p:nvSpPr>
          <p:cNvPr id="17" name="Content Placeholder 9"/>
          <p:cNvSpPr txBox="1">
            <a:spLocks/>
          </p:cNvSpPr>
          <p:nvPr/>
        </p:nvSpPr>
        <p:spPr>
          <a:xfrm>
            <a:off x="2010449"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11</a:t>
            </a:r>
          </a:p>
        </p:txBody>
      </p:sp>
      <p:sp>
        <p:nvSpPr>
          <p:cNvPr id="18" name="Content Placeholder 9"/>
          <p:cNvSpPr txBox="1">
            <a:spLocks/>
          </p:cNvSpPr>
          <p:nvPr/>
        </p:nvSpPr>
        <p:spPr>
          <a:xfrm>
            <a:off x="2010449"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10</a:t>
            </a:r>
          </a:p>
        </p:txBody>
      </p:sp>
      <p:sp>
        <p:nvSpPr>
          <p:cNvPr id="19" name="Content Placeholder 9"/>
          <p:cNvSpPr txBox="1">
            <a:spLocks/>
          </p:cNvSpPr>
          <p:nvPr/>
        </p:nvSpPr>
        <p:spPr>
          <a:xfrm>
            <a:off x="2010449"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12</a:t>
            </a:r>
          </a:p>
        </p:txBody>
      </p:sp>
      <p:sp>
        <p:nvSpPr>
          <p:cNvPr id="20" name="Content Placeholder 9"/>
          <p:cNvSpPr txBox="1">
            <a:spLocks/>
          </p:cNvSpPr>
          <p:nvPr/>
        </p:nvSpPr>
        <p:spPr>
          <a:xfrm>
            <a:off x="3611757"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14</a:t>
            </a:r>
          </a:p>
        </p:txBody>
      </p:sp>
      <p:sp>
        <p:nvSpPr>
          <p:cNvPr id="21" name="Content Placeholder 9"/>
          <p:cNvSpPr txBox="1">
            <a:spLocks/>
          </p:cNvSpPr>
          <p:nvPr/>
        </p:nvSpPr>
        <p:spPr>
          <a:xfrm>
            <a:off x="3611757"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13</a:t>
            </a:r>
          </a:p>
        </p:txBody>
      </p:sp>
      <p:sp>
        <p:nvSpPr>
          <p:cNvPr id="22" name="Content Placeholder 9"/>
          <p:cNvSpPr txBox="1">
            <a:spLocks/>
          </p:cNvSpPr>
          <p:nvPr/>
        </p:nvSpPr>
        <p:spPr>
          <a:xfrm>
            <a:off x="3611757" y="339758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15</a:t>
            </a:r>
          </a:p>
        </p:txBody>
      </p:sp>
      <p:sp>
        <p:nvSpPr>
          <p:cNvPr id="23" name="Content Placeholder 9"/>
          <p:cNvSpPr txBox="1">
            <a:spLocks/>
          </p:cNvSpPr>
          <p:nvPr/>
        </p:nvSpPr>
        <p:spPr>
          <a:xfrm>
            <a:off x="3611757" y="4877397"/>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17</a:t>
            </a:r>
          </a:p>
        </p:txBody>
      </p:sp>
      <p:sp>
        <p:nvSpPr>
          <p:cNvPr id="24" name="Content Placeholder 9"/>
          <p:cNvSpPr txBox="1">
            <a:spLocks/>
          </p:cNvSpPr>
          <p:nvPr/>
        </p:nvSpPr>
        <p:spPr>
          <a:xfrm>
            <a:off x="3611757"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16</a:t>
            </a:r>
          </a:p>
        </p:txBody>
      </p:sp>
      <p:sp>
        <p:nvSpPr>
          <p:cNvPr id="25" name="Content Placeholder 9"/>
          <p:cNvSpPr txBox="1">
            <a:spLocks/>
          </p:cNvSpPr>
          <p:nvPr/>
        </p:nvSpPr>
        <p:spPr>
          <a:xfrm>
            <a:off x="3611757"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18</a:t>
            </a:r>
          </a:p>
        </p:txBody>
      </p:sp>
      <p:sp>
        <p:nvSpPr>
          <p:cNvPr id="26" name="Content Placeholder 9"/>
          <p:cNvSpPr txBox="1">
            <a:spLocks/>
          </p:cNvSpPr>
          <p:nvPr/>
        </p:nvSpPr>
        <p:spPr>
          <a:xfrm>
            <a:off x="5213065" y="2615982"/>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20</a:t>
            </a:r>
          </a:p>
        </p:txBody>
      </p:sp>
      <p:sp>
        <p:nvSpPr>
          <p:cNvPr id="27" name="Content Placeholder 9"/>
          <p:cNvSpPr txBox="1">
            <a:spLocks/>
          </p:cNvSpPr>
          <p:nvPr/>
        </p:nvSpPr>
        <p:spPr>
          <a:xfrm>
            <a:off x="5213065" y="183094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19</a:t>
            </a:r>
          </a:p>
        </p:txBody>
      </p:sp>
      <p:sp>
        <p:nvSpPr>
          <p:cNvPr id="28" name="Content Placeholder 9"/>
          <p:cNvSpPr txBox="1">
            <a:spLocks/>
          </p:cNvSpPr>
          <p:nvPr/>
        </p:nvSpPr>
        <p:spPr>
          <a:xfrm>
            <a:off x="5213065"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21</a:t>
            </a:r>
          </a:p>
        </p:txBody>
      </p:sp>
      <p:sp>
        <p:nvSpPr>
          <p:cNvPr id="29" name="Content Placeholder 9"/>
          <p:cNvSpPr txBox="1">
            <a:spLocks/>
          </p:cNvSpPr>
          <p:nvPr/>
        </p:nvSpPr>
        <p:spPr>
          <a:xfrm>
            <a:off x="5213065"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23</a:t>
            </a:r>
          </a:p>
        </p:txBody>
      </p:sp>
      <p:sp>
        <p:nvSpPr>
          <p:cNvPr id="30" name="Content Placeholder 9"/>
          <p:cNvSpPr txBox="1">
            <a:spLocks/>
          </p:cNvSpPr>
          <p:nvPr/>
        </p:nvSpPr>
        <p:spPr>
          <a:xfrm>
            <a:off x="5213065" y="4092360"/>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22</a:t>
            </a:r>
          </a:p>
        </p:txBody>
      </p:sp>
      <p:sp>
        <p:nvSpPr>
          <p:cNvPr id="31" name="Content Placeholder 9"/>
          <p:cNvSpPr txBox="1">
            <a:spLocks/>
          </p:cNvSpPr>
          <p:nvPr/>
        </p:nvSpPr>
        <p:spPr>
          <a:xfrm>
            <a:off x="5213065"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24</a:t>
            </a:r>
          </a:p>
        </p:txBody>
      </p:sp>
      <p:sp>
        <p:nvSpPr>
          <p:cNvPr id="32" name="Content Placeholder 9"/>
          <p:cNvSpPr txBox="1">
            <a:spLocks/>
          </p:cNvSpPr>
          <p:nvPr/>
        </p:nvSpPr>
        <p:spPr>
          <a:xfrm>
            <a:off x="6671240"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26</a:t>
            </a:r>
          </a:p>
        </p:txBody>
      </p:sp>
      <p:sp>
        <p:nvSpPr>
          <p:cNvPr id="33" name="Content Placeholder 9"/>
          <p:cNvSpPr txBox="1">
            <a:spLocks/>
          </p:cNvSpPr>
          <p:nvPr/>
        </p:nvSpPr>
        <p:spPr>
          <a:xfrm>
            <a:off x="6671240"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25</a:t>
            </a:r>
          </a:p>
        </p:txBody>
      </p:sp>
      <p:sp>
        <p:nvSpPr>
          <p:cNvPr id="34" name="Content Placeholder 9"/>
          <p:cNvSpPr txBox="1">
            <a:spLocks/>
          </p:cNvSpPr>
          <p:nvPr/>
        </p:nvSpPr>
        <p:spPr>
          <a:xfrm>
            <a:off x="6671240"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27</a:t>
            </a:r>
          </a:p>
        </p:txBody>
      </p:sp>
      <p:sp>
        <p:nvSpPr>
          <p:cNvPr id="35" name="Content Placeholder 9"/>
          <p:cNvSpPr txBox="1">
            <a:spLocks/>
          </p:cNvSpPr>
          <p:nvPr/>
        </p:nvSpPr>
        <p:spPr>
          <a:xfrm>
            <a:off x="6671240"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29</a:t>
            </a:r>
          </a:p>
        </p:txBody>
      </p:sp>
      <p:sp>
        <p:nvSpPr>
          <p:cNvPr id="36" name="Content Placeholder 9"/>
          <p:cNvSpPr txBox="1">
            <a:spLocks/>
          </p:cNvSpPr>
          <p:nvPr/>
        </p:nvSpPr>
        <p:spPr>
          <a:xfrm>
            <a:off x="6671240"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28</a:t>
            </a:r>
          </a:p>
        </p:txBody>
      </p:sp>
      <p:sp>
        <p:nvSpPr>
          <p:cNvPr id="37" name="Content Placeholder 9"/>
          <p:cNvSpPr txBox="1">
            <a:spLocks/>
          </p:cNvSpPr>
          <p:nvPr/>
        </p:nvSpPr>
        <p:spPr>
          <a:xfrm>
            <a:off x="6671240" y="565899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30</a:t>
            </a:r>
          </a:p>
        </p:txBody>
      </p:sp>
      <p:sp>
        <p:nvSpPr>
          <p:cNvPr id="38" name="Content Placeholder 9"/>
          <p:cNvSpPr txBox="1">
            <a:spLocks/>
          </p:cNvSpPr>
          <p:nvPr/>
        </p:nvSpPr>
        <p:spPr>
          <a:xfrm>
            <a:off x="8415681" y="2615982"/>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32</a:t>
            </a:r>
          </a:p>
        </p:txBody>
      </p:sp>
      <p:sp>
        <p:nvSpPr>
          <p:cNvPr id="39" name="Content Placeholder 9"/>
          <p:cNvSpPr txBox="1">
            <a:spLocks/>
          </p:cNvSpPr>
          <p:nvPr/>
        </p:nvSpPr>
        <p:spPr>
          <a:xfrm>
            <a:off x="8415681" y="1830945"/>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31</a:t>
            </a:r>
          </a:p>
        </p:txBody>
      </p:sp>
      <p:sp>
        <p:nvSpPr>
          <p:cNvPr id="40" name="Content Placeholder 9"/>
          <p:cNvSpPr txBox="1">
            <a:spLocks/>
          </p:cNvSpPr>
          <p:nvPr/>
        </p:nvSpPr>
        <p:spPr>
          <a:xfrm>
            <a:off x="8415681" y="339758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33</a:t>
            </a:r>
          </a:p>
        </p:txBody>
      </p:sp>
      <p:sp>
        <p:nvSpPr>
          <p:cNvPr id="41" name="Content Placeholder 9"/>
          <p:cNvSpPr txBox="1">
            <a:spLocks/>
          </p:cNvSpPr>
          <p:nvPr/>
        </p:nvSpPr>
        <p:spPr>
          <a:xfrm>
            <a:off x="8415681" y="4877397"/>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35</a:t>
            </a:r>
          </a:p>
        </p:txBody>
      </p:sp>
      <p:sp>
        <p:nvSpPr>
          <p:cNvPr id="42" name="Content Placeholder 9"/>
          <p:cNvSpPr txBox="1">
            <a:spLocks/>
          </p:cNvSpPr>
          <p:nvPr/>
        </p:nvSpPr>
        <p:spPr>
          <a:xfrm>
            <a:off x="8415681" y="4092360"/>
            <a:ext cx="1528395"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34</a:t>
            </a:r>
          </a:p>
        </p:txBody>
      </p:sp>
      <p:sp>
        <p:nvSpPr>
          <p:cNvPr id="43" name="Content Placeholder 9"/>
          <p:cNvSpPr txBox="1">
            <a:spLocks/>
          </p:cNvSpPr>
          <p:nvPr/>
        </p:nvSpPr>
        <p:spPr>
          <a:xfrm>
            <a:off x="8415681" y="5658995"/>
            <a:ext cx="1528395"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dirty="0" err="1">
                <a:solidFill>
                  <a:schemeClr val="accent2">
                    <a:lumMod val="50000"/>
                  </a:schemeClr>
                </a:solidFill>
                <a:latin typeface="Avenir Book" charset="0"/>
                <a:ea typeface="Avenir Book" charset="0"/>
                <a:cs typeface="Avenir Book" charset="0"/>
              </a:rPr>
              <a:t>Bldg</a:t>
            </a:r>
            <a:r>
              <a:rPr lang="en-US" sz="2400" dirty="0">
                <a:solidFill>
                  <a:schemeClr val="accent2">
                    <a:lumMod val="50000"/>
                  </a:schemeClr>
                </a:solidFill>
                <a:latin typeface="Avenir Book" charset="0"/>
                <a:ea typeface="Avenir Book" charset="0"/>
                <a:cs typeface="Avenir Book" charset="0"/>
              </a:rPr>
              <a:t> 36</a:t>
            </a:r>
          </a:p>
        </p:txBody>
      </p:sp>
      <p:sp>
        <p:nvSpPr>
          <p:cNvPr id="44" name="Content Placeholder 9"/>
          <p:cNvSpPr txBox="1">
            <a:spLocks/>
          </p:cNvSpPr>
          <p:nvPr/>
        </p:nvSpPr>
        <p:spPr>
          <a:xfrm>
            <a:off x="409141"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a:solidFill>
                  <a:schemeClr val="bg1"/>
                </a:solidFill>
                <a:latin typeface="Avenir Book" charset="0"/>
                <a:ea typeface="Avenir Book" charset="0"/>
                <a:cs typeface="Avenir Book" charset="0"/>
              </a:rPr>
              <a:t>Cond A</a:t>
            </a:r>
          </a:p>
        </p:txBody>
      </p:sp>
      <p:sp>
        <p:nvSpPr>
          <p:cNvPr id="45" name="Content Placeholder 9"/>
          <p:cNvSpPr txBox="1">
            <a:spLocks/>
          </p:cNvSpPr>
          <p:nvPr/>
        </p:nvSpPr>
        <p:spPr>
          <a:xfrm>
            <a:off x="2010449"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B</a:t>
            </a:r>
          </a:p>
        </p:txBody>
      </p:sp>
      <p:sp>
        <p:nvSpPr>
          <p:cNvPr id="46" name="Content Placeholder 9"/>
          <p:cNvSpPr txBox="1">
            <a:spLocks/>
          </p:cNvSpPr>
          <p:nvPr/>
        </p:nvSpPr>
        <p:spPr>
          <a:xfrm>
            <a:off x="3611757"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C</a:t>
            </a:r>
          </a:p>
        </p:txBody>
      </p:sp>
      <p:sp>
        <p:nvSpPr>
          <p:cNvPr id="47" name="Content Placeholder 9"/>
          <p:cNvSpPr txBox="1">
            <a:spLocks/>
          </p:cNvSpPr>
          <p:nvPr/>
        </p:nvSpPr>
        <p:spPr>
          <a:xfrm>
            <a:off x="5213065"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D</a:t>
            </a:r>
          </a:p>
        </p:txBody>
      </p:sp>
      <p:sp>
        <p:nvSpPr>
          <p:cNvPr id="48" name="Content Placeholder 9"/>
          <p:cNvSpPr txBox="1">
            <a:spLocks/>
          </p:cNvSpPr>
          <p:nvPr/>
        </p:nvSpPr>
        <p:spPr>
          <a:xfrm>
            <a:off x="6814373" y="1215398"/>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E</a:t>
            </a:r>
          </a:p>
        </p:txBody>
      </p:sp>
      <p:sp>
        <p:nvSpPr>
          <p:cNvPr id="49" name="Content Placeholder 9"/>
          <p:cNvSpPr txBox="1">
            <a:spLocks/>
          </p:cNvSpPr>
          <p:nvPr/>
        </p:nvSpPr>
        <p:spPr>
          <a:xfrm>
            <a:off x="8405916" y="1193039"/>
            <a:ext cx="1528395" cy="380707"/>
          </a:xfrm>
          <a:prstGeom prst="rect">
            <a:avLst/>
          </a:prstGeom>
          <a:solidFill>
            <a:schemeClr val="bg1">
              <a:lumMod val="7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Avenir Book" charset="0"/>
                <a:ea typeface="Avenir Book" charset="0"/>
                <a:cs typeface="Avenir Book" charset="0"/>
              </a:rPr>
              <a:t>Cond F</a:t>
            </a:r>
          </a:p>
        </p:txBody>
      </p:sp>
      <p:sp>
        <p:nvSpPr>
          <p:cNvPr id="50" name="Title 1"/>
          <p:cNvSpPr txBox="1">
            <a:spLocks/>
          </p:cNvSpPr>
          <p:nvPr/>
        </p:nvSpPr>
        <p:spPr>
          <a:xfrm>
            <a:off x="391418" y="304920"/>
            <a:ext cx="9634205" cy="699271"/>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600" b="0" cap="none" dirty="0" err="1">
                <a:solidFill>
                  <a:schemeClr val="tx1">
                    <a:lumMod val="65000"/>
                    <a:lumOff val="35000"/>
                  </a:schemeClr>
                </a:solidFill>
                <a:latin typeface="Avenir Book" charset="0"/>
                <a:ea typeface="Avenir Book" charset="0"/>
                <a:cs typeface="Avenir Book" charset="0"/>
              </a:rPr>
              <a:t>Pr</a:t>
            </a:r>
            <a:r>
              <a:rPr lang="en-US" sz="3600" b="0" cap="none" dirty="0">
                <a:solidFill>
                  <a:schemeClr val="tx1">
                    <a:lumMod val="65000"/>
                    <a:lumOff val="35000"/>
                  </a:schemeClr>
                </a:solidFill>
                <a:latin typeface="Avenir Book" charset="0"/>
                <a:ea typeface="Avenir Book" charset="0"/>
                <a:cs typeface="Avenir Book" charset="0"/>
              </a:rPr>
              <a:t>(Fire) = </a:t>
            </a:r>
            <a:r>
              <a:rPr lang="en-US" sz="3600" b="0" i="1" cap="none" dirty="0">
                <a:solidFill>
                  <a:schemeClr val="tx1">
                    <a:lumMod val="65000"/>
                    <a:lumOff val="35000"/>
                  </a:schemeClr>
                </a:solidFill>
                <a:latin typeface="Avenir Book" charset="0"/>
                <a:ea typeface="Avenir Book" charset="0"/>
                <a:cs typeface="Avenir Book" charset="0"/>
              </a:rPr>
              <a:t>f(Input Features)</a:t>
            </a:r>
            <a:endParaRPr lang="en-US" sz="2800" b="0" i="1" cap="none" dirty="0">
              <a:solidFill>
                <a:schemeClr val="tx1">
                  <a:lumMod val="65000"/>
                  <a:lumOff val="35000"/>
                </a:schemeClr>
              </a:solidFill>
              <a:latin typeface="Avenir Book" charset="0"/>
              <a:ea typeface="Avenir Book" charset="0"/>
              <a:cs typeface="Avenir Book" charset="0"/>
            </a:endParaRPr>
          </a:p>
        </p:txBody>
      </p:sp>
      <p:sp>
        <p:nvSpPr>
          <p:cNvPr id="2" name="TextBox 1"/>
          <p:cNvSpPr txBox="1"/>
          <p:nvPr/>
        </p:nvSpPr>
        <p:spPr>
          <a:xfrm>
            <a:off x="10476677" y="3198629"/>
            <a:ext cx="1965426" cy="1477328"/>
          </a:xfrm>
          <a:prstGeom prst="rect">
            <a:avLst/>
          </a:prstGeom>
          <a:noFill/>
        </p:spPr>
        <p:txBody>
          <a:bodyPr wrap="square" rtlCol="0">
            <a:spAutoFit/>
          </a:bodyPr>
          <a:lstStyle/>
          <a:p>
            <a:r>
              <a:rPr lang="en-US" dirty="0">
                <a:latin typeface="Avenir Book" charset="0"/>
                <a:ea typeface="Avenir Book" charset="0"/>
                <a:cs typeface="Avenir Book" charset="0"/>
              </a:rPr>
              <a:t>Known as “Dependent Variable”, “Label” or “Target”</a:t>
            </a:r>
          </a:p>
        </p:txBody>
      </p:sp>
      <p:sp>
        <p:nvSpPr>
          <p:cNvPr id="4" name="Right Brace 3"/>
          <p:cNvSpPr/>
          <p:nvPr/>
        </p:nvSpPr>
        <p:spPr>
          <a:xfrm>
            <a:off x="10159052" y="1665394"/>
            <a:ext cx="323634" cy="4543798"/>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10552906" y="955937"/>
            <a:ext cx="1639094" cy="1477328"/>
          </a:xfrm>
          <a:prstGeom prst="rect">
            <a:avLst/>
          </a:prstGeom>
          <a:noFill/>
        </p:spPr>
        <p:txBody>
          <a:bodyPr wrap="square" rtlCol="0">
            <a:spAutoFit/>
          </a:bodyPr>
          <a:lstStyle/>
          <a:p>
            <a:r>
              <a:rPr lang="en-US" dirty="0">
                <a:latin typeface="Avenir Book" charset="0"/>
                <a:ea typeface="Avenir Book" charset="0"/>
                <a:cs typeface="Avenir Book" charset="0"/>
              </a:rPr>
              <a:t>Known as “</a:t>
            </a:r>
            <a:r>
              <a:rPr lang="en-US">
                <a:latin typeface="Avenir Book" charset="0"/>
                <a:ea typeface="Avenir Book" charset="0"/>
                <a:cs typeface="Avenir Book" charset="0"/>
              </a:rPr>
              <a:t>Independent Variable” or “Input Feature”</a:t>
            </a:r>
            <a:endParaRPr lang="en-US" dirty="0">
              <a:latin typeface="Avenir Book" charset="0"/>
              <a:ea typeface="Avenir Book" charset="0"/>
              <a:cs typeface="Avenir Book" charset="0"/>
            </a:endParaRPr>
          </a:p>
        </p:txBody>
      </p:sp>
      <p:sp>
        <p:nvSpPr>
          <p:cNvPr id="53" name="Right Brace 52"/>
          <p:cNvSpPr/>
          <p:nvPr/>
        </p:nvSpPr>
        <p:spPr>
          <a:xfrm>
            <a:off x="10184618" y="1004192"/>
            <a:ext cx="368288" cy="661202"/>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72801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30599" y="571667"/>
            <a:ext cx="5586845" cy="530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915884" y="274640"/>
            <a:ext cx="4180116"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200" cap="none" dirty="0">
                <a:solidFill>
                  <a:schemeClr val="bg1"/>
                </a:solidFill>
                <a:latin typeface="Arial" pitchFamily="34" charset="0"/>
                <a:cs typeface="Arial" pitchFamily="34" charset="0"/>
              </a:rPr>
              <a:t>Fire </a:t>
            </a:r>
            <a:r>
              <a:rPr lang="en-US" sz="3200" cap="none" dirty="0">
                <a:latin typeface="Arial" pitchFamily="34" charset="0"/>
                <a:cs typeface="Arial" pitchFamily="34" charset="0"/>
              </a:rPr>
              <a:t>+ Hot Spots</a:t>
            </a:r>
          </a:p>
        </p:txBody>
      </p:sp>
      <p:sp>
        <p:nvSpPr>
          <p:cNvPr id="6" name="Content Placeholder 2"/>
          <p:cNvSpPr txBox="1">
            <a:spLocks/>
          </p:cNvSpPr>
          <p:nvPr/>
        </p:nvSpPr>
        <p:spPr>
          <a:xfrm>
            <a:off x="1915884" y="781391"/>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bg1"/>
                </a:solidFill>
              </a:rPr>
              <a:t>2002 to 2013</a:t>
            </a:r>
          </a:p>
          <a:p>
            <a:pPr>
              <a:spcBef>
                <a:spcPts val="0"/>
              </a:spcBef>
            </a:pPr>
            <a:r>
              <a:rPr lang="en-US" dirty="0">
                <a:solidFill>
                  <a:schemeClr val="bg1"/>
                </a:solidFill>
              </a:rPr>
              <a:t>(500 foot grid cells)</a:t>
            </a:r>
            <a:endParaRPr lang="en-US" sz="2400" dirty="0">
              <a:solidFill>
                <a:schemeClr val="bg1"/>
              </a:solidFill>
            </a:endParaRPr>
          </a:p>
        </p:txBody>
      </p:sp>
      <p:sp>
        <p:nvSpPr>
          <p:cNvPr id="7" name="Rectangle 6"/>
          <p:cNvSpPr/>
          <p:nvPr/>
        </p:nvSpPr>
        <p:spPr>
          <a:xfrm>
            <a:off x="-1" y="6175003"/>
            <a:ext cx="13515975" cy="682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837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60020" y="6209193"/>
            <a:ext cx="12710160" cy="6488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p:cNvPicPr>
            <a:picLocks noChangeAspect="1" noChangeArrowheads="1"/>
          </p:cNvPicPr>
          <p:nvPr/>
        </p:nvPicPr>
        <p:blipFill>
          <a:blip r:embed="rId3">
            <a:lum contrast="20000"/>
            <a:extLst>
              <a:ext uri="{28A0092B-C50C-407E-A947-70E740481C1C}">
                <a14:useLocalDpi xmlns:a14="http://schemas.microsoft.com/office/drawing/2010/main"/>
              </a:ext>
            </a:extLst>
          </a:blip>
          <a:srcRect/>
          <a:stretch>
            <a:fillRect/>
          </a:stretch>
        </p:blipFill>
        <p:spPr bwMode="auto">
          <a:xfrm>
            <a:off x="5923806" y="1231884"/>
            <a:ext cx="4599055" cy="436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lum contrast="20000"/>
            <a:extLst>
              <a:ext uri="{28A0092B-C50C-407E-A947-70E740481C1C}">
                <a14:useLocalDpi xmlns:a14="http://schemas.microsoft.com/office/drawing/2010/main"/>
              </a:ext>
            </a:extLst>
          </a:blip>
          <a:srcRect/>
          <a:stretch>
            <a:fillRect/>
          </a:stretch>
        </p:blipFill>
        <p:spPr bwMode="auto">
          <a:xfrm>
            <a:off x="1524000" y="1251274"/>
            <a:ext cx="4599432" cy="436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915884" y="274640"/>
            <a:ext cx="4180116"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200" cap="none" dirty="0">
                <a:solidFill>
                  <a:schemeClr val="bg1"/>
                </a:solidFill>
                <a:latin typeface="Arial" pitchFamily="34" charset="0"/>
                <a:cs typeface="Arial" pitchFamily="34" charset="0"/>
              </a:rPr>
              <a:t>Fire </a:t>
            </a:r>
            <a:r>
              <a:rPr lang="en-US" sz="3200" cap="none" dirty="0">
                <a:latin typeface="Arial" pitchFamily="34" charset="0"/>
                <a:cs typeface="Arial" pitchFamily="34" charset="0"/>
              </a:rPr>
              <a:t>+ Hot Spots</a:t>
            </a:r>
          </a:p>
        </p:txBody>
      </p:sp>
      <p:sp>
        <p:nvSpPr>
          <p:cNvPr id="6" name="Content Placeholder 2"/>
          <p:cNvSpPr txBox="1">
            <a:spLocks/>
          </p:cNvSpPr>
          <p:nvPr/>
        </p:nvSpPr>
        <p:spPr>
          <a:xfrm>
            <a:off x="1915884" y="1080882"/>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a:solidFill>
                  <a:schemeClr val="bg1"/>
                </a:solidFill>
              </a:rPr>
              <a:t>Residential Fires</a:t>
            </a:r>
          </a:p>
          <a:p>
            <a:r>
              <a:rPr lang="en-US" sz="1400" i="1" dirty="0">
                <a:solidFill>
                  <a:schemeClr val="bg1">
                    <a:lumMod val="75000"/>
                  </a:schemeClr>
                </a:solidFill>
              </a:rPr>
              <a:t>(One + Two Family Homes)</a:t>
            </a:r>
            <a:endParaRPr lang="en-US" i="1" dirty="0">
              <a:solidFill>
                <a:schemeClr val="bg1">
                  <a:lumMod val="75000"/>
                </a:schemeClr>
              </a:solidFill>
            </a:endParaRPr>
          </a:p>
          <a:p>
            <a:pPr>
              <a:spcBef>
                <a:spcPts val="0"/>
              </a:spcBef>
            </a:pPr>
            <a:endParaRPr lang="en-US" sz="2400" dirty="0">
              <a:solidFill>
                <a:schemeClr val="bg1"/>
              </a:solidFill>
            </a:endParaRPr>
          </a:p>
        </p:txBody>
      </p:sp>
      <p:sp>
        <p:nvSpPr>
          <p:cNvPr id="9" name="Content Placeholder 2"/>
          <p:cNvSpPr txBox="1">
            <a:spLocks/>
          </p:cNvSpPr>
          <p:nvPr/>
        </p:nvSpPr>
        <p:spPr>
          <a:xfrm>
            <a:off x="6498374" y="1100273"/>
            <a:ext cx="4582490" cy="2788556"/>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spcBef>
                <a:spcPts val="0"/>
              </a:spcBef>
            </a:pPr>
            <a:r>
              <a:rPr lang="en-US" dirty="0">
                <a:solidFill>
                  <a:schemeClr val="bg1"/>
                </a:solidFill>
              </a:rPr>
              <a:t>Commercial </a:t>
            </a:r>
          </a:p>
          <a:p>
            <a:pPr>
              <a:spcBef>
                <a:spcPts val="0"/>
              </a:spcBef>
            </a:pPr>
            <a:r>
              <a:rPr lang="en-US" dirty="0">
                <a:solidFill>
                  <a:schemeClr val="bg1"/>
                </a:solidFill>
              </a:rPr>
              <a:t>+ High-rise fires</a:t>
            </a:r>
          </a:p>
          <a:p>
            <a:pPr>
              <a:spcBef>
                <a:spcPts val="0"/>
              </a:spcBef>
            </a:pPr>
            <a:r>
              <a:rPr lang="en-US" sz="1600" i="1" dirty="0">
                <a:solidFill>
                  <a:schemeClr val="bg1">
                    <a:lumMod val="65000"/>
                  </a:schemeClr>
                </a:solidFill>
              </a:rPr>
              <a:t>(</a:t>
            </a:r>
            <a:r>
              <a:rPr lang="en-US" sz="1600" i="1" dirty="0" err="1">
                <a:solidFill>
                  <a:schemeClr val="bg1">
                    <a:lumMod val="65000"/>
                  </a:schemeClr>
                </a:solidFill>
              </a:rPr>
              <a:t>FireCast</a:t>
            </a:r>
            <a:r>
              <a:rPr lang="en-US" sz="1600" i="1" dirty="0">
                <a:solidFill>
                  <a:schemeClr val="bg1">
                    <a:lumMod val="65000"/>
                  </a:schemeClr>
                </a:solidFill>
              </a:rPr>
              <a:t> universe)</a:t>
            </a:r>
          </a:p>
        </p:txBody>
      </p:sp>
      <p:pic>
        <p:nvPicPr>
          <p:cNvPr id="12" name="Picture 2" descr="http://www.fdnyfoundation.org/wp-content/uploads/379x250_fdny_logo.jp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76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205740" y="6304099"/>
            <a:ext cx="12397740" cy="5539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915884" y="274640"/>
            <a:ext cx="7053945" cy="129290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2800" cap="none" dirty="0">
                <a:solidFill>
                  <a:schemeClr val="bg1"/>
                </a:solidFill>
                <a:latin typeface="Avenir Book" charset="0"/>
                <a:ea typeface="Avenir Book" charset="0"/>
                <a:cs typeface="Avenir Book" charset="0"/>
              </a:rPr>
              <a:t>Fire Incidence </a:t>
            </a:r>
            <a:r>
              <a:rPr lang="en-US" sz="2800" cap="none" dirty="0">
                <a:latin typeface="Avenir Book" charset="0"/>
                <a:ea typeface="Avenir Book" charset="0"/>
                <a:cs typeface="Avenir Book" charset="0"/>
              </a:rPr>
              <a:t>+ Building Use</a:t>
            </a:r>
          </a:p>
        </p:txBody>
      </p:sp>
      <p:graphicFrame>
        <p:nvGraphicFramePr>
          <p:cNvPr id="9" name="Chart 8"/>
          <p:cNvGraphicFramePr>
            <a:graphicFrameLocks/>
          </p:cNvGraphicFramePr>
          <p:nvPr>
            <p:extLst>
              <p:ext uri="{D42A27DB-BD31-4B8C-83A1-F6EECF244321}">
                <p14:modId xmlns:p14="http://schemas.microsoft.com/office/powerpoint/2010/main" val="2063752604"/>
              </p:ext>
            </p:extLst>
          </p:nvPr>
        </p:nvGraphicFramePr>
        <p:xfrm>
          <a:off x="489098" y="898635"/>
          <a:ext cx="11156802" cy="5204453"/>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304099"/>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105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a:xfrm>
            <a:off x="6732084" y="0"/>
            <a:ext cx="5459916" cy="3409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221237" y="3118342"/>
            <a:ext cx="5110017" cy="22475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253078" y="4517376"/>
            <a:ext cx="3694973" cy="829905"/>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15071" y="1134397"/>
            <a:ext cx="1361076" cy="4070461"/>
          </a:xfrm>
          <a:prstGeom prst="cube">
            <a:avLst>
              <a:gd name="adj" fmla="val 27409"/>
            </a:avLst>
          </a:prstGeom>
          <a:solidFill>
            <a:schemeClr val="bg1">
              <a:lumMod val="85000"/>
            </a:schemeClr>
          </a:solid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625" y="18118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43604" y="181485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140" y="231344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29089" y="231646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140" y="279392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29089" y="27969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57140" y="326408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29089" y="326710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140" y="372923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29089" y="373224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7140" y="419159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29089" y="419460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889919" y="1062383"/>
            <a:ext cx="526408" cy="4151085"/>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462808" y="1062382"/>
            <a:ext cx="1838956" cy="5878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42152" y="6555192"/>
            <a:ext cx="2076408" cy="307777"/>
          </a:xfrm>
          <a:prstGeom prst="rect">
            <a:avLst/>
          </a:prstGeom>
          <a:noFill/>
        </p:spPr>
        <p:txBody>
          <a:bodyPr wrap="square" rtlCol="0">
            <a:spAutoFit/>
          </a:bodyPr>
          <a:lstStyle/>
          <a:p>
            <a:r>
              <a:rPr lang="en-US" sz="1400" dirty="0" err="1">
                <a:solidFill>
                  <a:srgbClr val="FF0000"/>
                </a:solidFill>
                <a:latin typeface="Arial" panose="020B0604020202020204" pitchFamily="34" charset="0"/>
                <a:cs typeface="Arial" panose="020B0604020202020204" pitchFamily="34" charset="0"/>
              </a:rPr>
              <a:t>FireCast</a:t>
            </a:r>
            <a:r>
              <a:rPr lang="en-US" sz="1400" dirty="0">
                <a:solidFill>
                  <a:srgbClr val="FF0000"/>
                </a:solidFill>
                <a:latin typeface="Arial" panose="020B0604020202020204" pitchFamily="34" charset="0"/>
                <a:cs typeface="Arial" panose="020B0604020202020204" pitchFamily="34" charset="0"/>
              </a:rPr>
              <a:t> 2.0</a:t>
            </a:r>
          </a:p>
        </p:txBody>
      </p:sp>
      <p:sp>
        <p:nvSpPr>
          <p:cNvPr id="19" name="TextBox 18"/>
          <p:cNvSpPr txBox="1"/>
          <p:nvPr/>
        </p:nvSpPr>
        <p:spPr>
          <a:xfrm>
            <a:off x="3182809" y="1476508"/>
            <a:ext cx="1751295" cy="156966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u="sng" dirty="0">
                <a:solidFill>
                  <a:schemeClr val="accent6">
                    <a:lumMod val="50000"/>
                  </a:schemeClr>
                </a:solidFill>
                <a:latin typeface="Avenir Book" charset="0"/>
                <a:ea typeface="Avenir Book" charset="0"/>
                <a:cs typeface="Avenir Book" charset="0"/>
              </a:rPr>
              <a:t>Building Class </a:t>
            </a:r>
            <a:r>
              <a:rPr lang="en-US" sz="1200" dirty="0">
                <a:solidFill>
                  <a:schemeClr val="accent6">
                    <a:lumMod val="50000"/>
                  </a:schemeClr>
                </a:solidFill>
                <a:latin typeface="Avenir Book" charset="0"/>
                <a:ea typeface="Avenir Book" charset="0"/>
                <a:cs typeface="Avenir Book" charset="0"/>
              </a:rPr>
              <a:t>= Elevator Apartment Building with Semi-Fire Proof Store</a:t>
            </a:r>
          </a:p>
          <a:p>
            <a:endParaRPr lang="en-US" sz="1200" dirty="0">
              <a:solidFill>
                <a:schemeClr val="accent6">
                  <a:lumMod val="50000"/>
                </a:schemeClr>
              </a:solidFill>
              <a:latin typeface="Avenir Book" charset="0"/>
              <a:ea typeface="Avenir Book" charset="0"/>
              <a:cs typeface="Avenir Book" charset="0"/>
            </a:endParaRPr>
          </a:p>
          <a:p>
            <a:r>
              <a:rPr lang="en-US" sz="1200" b="1" u="sng" dirty="0">
                <a:solidFill>
                  <a:schemeClr val="accent6">
                    <a:lumMod val="50000"/>
                  </a:schemeClr>
                </a:solidFill>
                <a:latin typeface="Avenir Book" charset="0"/>
                <a:ea typeface="Avenir Book" charset="0"/>
                <a:cs typeface="Avenir Book" charset="0"/>
              </a:rPr>
              <a:t>Built</a:t>
            </a:r>
            <a:r>
              <a:rPr lang="en-US" sz="1200" dirty="0">
                <a:solidFill>
                  <a:schemeClr val="accent6">
                    <a:lumMod val="50000"/>
                  </a:schemeClr>
                </a:solidFill>
                <a:latin typeface="Avenir Book" charset="0"/>
                <a:ea typeface="Avenir Book" charset="0"/>
                <a:cs typeface="Avenir Book" charset="0"/>
              </a:rPr>
              <a:t>: 1915</a:t>
            </a:r>
          </a:p>
          <a:p>
            <a:endParaRPr lang="en-US" sz="1200" dirty="0">
              <a:solidFill>
                <a:schemeClr val="accent6">
                  <a:lumMod val="50000"/>
                </a:schemeClr>
              </a:solidFill>
              <a:latin typeface="Avenir Book" charset="0"/>
              <a:ea typeface="Avenir Book" charset="0"/>
              <a:cs typeface="Avenir Book" charset="0"/>
            </a:endParaRPr>
          </a:p>
          <a:p>
            <a:r>
              <a:rPr lang="en-US" sz="1200" b="1" dirty="0">
                <a:solidFill>
                  <a:schemeClr val="accent6">
                    <a:lumMod val="50000"/>
                  </a:schemeClr>
                </a:solidFill>
                <a:latin typeface="Avenir Book" charset="0"/>
                <a:ea typeface="Avenir Book" charset="0"/>
                <a:cs typeface="Avenir Book" charset="0"/>
              </a:rPr>
              <a:t>Partial Sprinkler</a:t>
            </a:r>
          </a:p>
        </p:txBody>
      </p:sp>
      <p:sp>
        <p:nvSpPr>
          <p:cNvPr id="22" name="TextBox 21"/>
          <p:cNvSpPr txBox="1"/>
          <p:nvPr/>
        </p:nvSpPr>
        <p:spPr>
          <a:xfrm>
            <a:off x="831592" y="540891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Street Frontage = 90ft</a:t>
            </a:r>
          </a:p>
        </p:txBody>
      </p:sp>
      <p:sp>
        <p:nvSpPr>
          <p:cNvPr id="25" name="TextBox 24"/>
          <p:cNvSpPr txBox="1"/>
          <p:nvPr/>
        </p:nvSpPr>
        <p:spPr>
          <a:xfrm>
            <a:off x="2065575" y="5807962"/>
            <a:ext cx="1250384"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rgbClr val="00B050"/>
                </a:solidFill>
                <a:latin typeface="Segoe UI Light" panose="020B0502040204020203" pitchFamily="34" charset="0"/>
                <a:cs typeface="Arial" pitchFamily="34" charset="0"/>
              </a:defRPr>
            </a:lvl1pPr>
          </a:lstStyle>
          <a:p>
            <a:r>
              <a:rPr lang="en-US" dirty="0">
                <a:solidFill>
                  <a:schemeClr val="accent6">
                    <a:lumMod val="50000"/>
                  </a:schemeClr>
                </a:solidFill>
                <a:latin typeface="Avenir Book" charset="0"/>
                <a:ea typeface="Avenir Book" charset="0"/>
                <a:cs typeface="Avenir Book" charset="0"/>
              </a:rPr>
              <a:t>Retail Sq. Ft = 6300 sf</a:t>
            </a:r>
          </a:p>
        </p:txBody>
      </p:sp>
      <p:sp>
        <p:nvSpPr>
          <p:cNvPr id="27" name="TextBox 26"/>
          <p:cNvSpPr txBox="1"/>
          <p:nvPr/>
        </p:nvSpPr>
        <p:spPr>
          <a:xfrm>
            <a:off x="3144069" y="3270582"/>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chemeClr val="accent6">
                    <a:lumMod val="50000"/>
                  </a:schemeClr>
                </a:solidFill>
                <a:latin typeface="Segoe UI Light" panose="020B0502040204020203" pitchFamily="34" charset="0"/>
                <a:cs typeface="Arial" pitchFamily="34" charset="0"/>
              </a:defRPr>
            </a:lvl1pPr>
          </a:lstStyle>
          <a:p>
            <a:r>
              <a:rPr lang="en-US" dirty="0"/>
              <a:t>Previous Fires </a:t>
            </a:r>
          </a:p>
          <a:p>
            <a:r>
              <a:rPr lang="en-US" dirty="0"/>
              <a:t>or Injury</a:t>
            </a:r>
          </a:p>
        </p:txBody>
      </p:sp>
      <p:sp>
        <p:nvSpPr>
          <p:cNvPr id="5" name="Cube 4"/>
          <p:cNvSpPr/>
          <p:nvPr/>
        </p:nvSpPr>
        <p:spPr>
          <a:xfrm>
            <a:off x="897177" y="1503730"/>
            <a:ext cx="2162628" cy="3692171"/>
          </a:xfrm>
          <a:prstGeom prst="cube">
            <a:avLst>
              <a:gd name="adj" fmla="val 27409"/>
            </a:avLst>
          </a:prstGeom>
          <a:pattFill prst="horzBrick">
            <a:fgClr>
              <a:schemeClr val="bg1">
                <a:lumMod val="75000"/>
              </a:schemeClr>
            </a:fgClr>
            <a:bgClr>
              <a:srgbClr val="C00000"/>
            </a:bgClr>
          </a:patt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06033" y="228924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24918" y="228924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11147" y="230750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06033" y="276972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524918" y="2769725"/>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011147" y="27879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06033" y="323989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524918" y="323989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11147" y="3258146"/>
            <a:ext cx="370114"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06033" y="370503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24918" y="370503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11147" y="372328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06033" y="41673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24918" y="41673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11147" y="418565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49577" y="4693387"/>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02331" y="4719917"/>
            <a:ext cx="628012"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234634" y="4694343"/>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471977" y="1503731"/>
            <a:ext cx="602342" cy="3700780"/>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97178" y="1503729"/>
            <a:ext cx="2162628" cy="595086"/>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2167448" y="1569913"/>
            <a:ext cx="370114" cy="350520"/>
          </a:xfrm>
          <a:prstGeom prst="flowChartMagneticDisk">
            <a:avLst/>
          </a:prstGeom>
          <a:pattFill prst="narVert">
            <a:fgClr>
              <a:schemeClr val="accent6">
                <a:lumMod val="50000"/>
              </a:schemeClr>
            </a:fgClr>
            <a:bgClr>
              <a:srgbClr val="9E7054"/>
            </a:bgClr>
          </a:patt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44193" y="5782342"/>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Proximity = Attached</a:t>
            </a:r>
          </a:p>
        </p:txBody>
      </p:sp>
      <p:sp>
        <p:nvSpPr>
          <p:cNvPr id="52" name="Left Bracket 51"/>
          <p:cNvSpPr/>
          <p:nvPr/>
        </p:nvSpPr>
        <p:spPr>
          <a:xfrm rot="16200000">
            <a:off x="1594370" y="4531307"/>
            <a:ext cx="180417" cy="1574799"/>
          </a:xfrm>
          <a:prstGeom prst="lef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venir Book" charset="0"/>
              <a:ea typeface="Avenir Book" charset="0"/>
              <a:cs typeface="Avenir Book" charset="0"/>
            </a:endParaRPr>
          </a:p>
        </p:txBody>
      </p:sp>
      <p:sp>
        <p:nvSpPr>
          <p:cNvPr id="133" name="TextBox 132"/>
          <p:cNvSpPr txBox="1"/>
          <p:nvPr/>
        </p:nvSpPr>
        <p:spPr>
          <a:xfrm>
            <a:off x="2104401" y="2824603"/>
            <a:ext cx="1337494"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bg1"/>
                </a:solidFill>
                <a:latin typeface="Segoe UI Light" panose="020B0502040204020203" pitchFamily="34" charset="0"/>
                <a:cs typeface="Arial" pitchFamily="34" charset="0"/>
              </a:rPr>
              <a:t>6 floors</a:t>
            </a:r>
          </a:p>
        </p:txBody>
      </p:sp>
      <p:cxnSp>
        <p:nvCxnSpPr>
          <p:cNvPr id="1024" name="Straight Arrow Connector 1023"/>
          <p:cNvCxnSpPr>
            <a:stCxn id="133" idx="0"/>
          </p:cNvCxnSpPr>
          <p:nvPr/>
        </p:nvCxnSpPr>
        <p:spPr>
          <a:xfrm flipV="1">
            <a:off x="2773148" y="1920434"/>
            <a:ext cx="0" cy="904169"/>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2773148" y="3149949"/>
            <a:ext cx="0" cy="1618886"/>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559269" y="5213467"/>
            <a:ext cx="272323" cy="59567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182809" y="5661070"/>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2 buildings on tax lot,</a:t>
            </a:r>
          </a:p>
          <a:p>
            <a:pPr algn="ctr"/>
            <a:r>
              <a:rPr lang="en-US" sz="1200" b="1" dirty="0">
                <a:solidFill>
                  <a:schemeClr val="accent6">
                    <a:lumMod val="50000"/>
                  </a:schemeClr>
                </a:solidFill>
                <a:latin typeface="Avenir Book" charset="0"/>
                <a:ea typeface="Avenir Book" charset="0"/>
                <a:cs typeface="Avenir Book" charset="0"/>
              </a:rPr>
              <a:t>Privately owned</a:t>
            </a:r>
          </a:p>
        </p:txBody>
      </p:sp>
      <p:cxnSp>
        <p:nvCxnSpPr>
          <p:cNvPr id="143" name="Straight Arrow Connector 142"/>
          <p:cNvCxnSpPr/>
          <p:nvPr/>
        </p:nvCxnSpPr>
        <p:spPr>
          <a:xfrm flipH="1" flipV="1">
            <a:off x="2964014" y="4768835"/>
            <a:ext cx="733871" cy="91903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2471977" y="1839730"/>
            <a:ext cx="710830" cy="610221"/>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H="1" flipV="1">
            <a:off x="2293453" y="3561295"/>
            <a:ext cx="1348740" cy="27213"/>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790031" y="4723867"/>
            <a:ext cx="583478" cy="215444"/>
          </a:xfrm>
          <a:prstGeom prst="rect">
            <a:avLst/>
          </a:prstGeom>
          <a:noFill/>
        </p:spPr>
        <p:txBody>
          <a:bodyPr wrap="square" rtlCol="0">
            <a:spAutoFit/>
          </a:bodyPr>
          <a:lstStyle/>
          <a:p>
            <a:r>
              <a:rPr lang="en-US" sz="800" dirty="0">
                <a:solidFill>
                  <a:schemeClr val="bg1"/>
                </a:solidFill>
                <a:latin typeface="Agency FB" panose="020B0503020202020204" pitchFamily="34" charset="0"/>
              </a:rPr>
              <a:t>Giorgio’s</a:t>
            </a:r>
          </a:p>
        </p:txBody>
      </p:sp>
      <p:cxnSp>
        <p:nvCxnSpPr>
          <p:cNvPr id="154" name="Straight Arrow Connector 153"/>
          <p:cNvCxnSpPr>
            <a:endCxn id="1036" idx="3"/>
          </p:cNvCxnSpPr>
          <p:nvPr/>
        </p:nvCxnSpPr>
        <p:spPr>
          <a:xfrm flipH="1">
            <a:off x="2373509" y="3588508"/>
            <a:ext cx="1268684" cy="1243081"/>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Rectangle 160"/>
          <p:cNvSpPr/>
          <p:nvPr/>
        </p:nvSpPr>
        <p:spPr>
          <a:xfrm>
            <a:off x="1549231" y="4694343"/>
            <a:ext cx="185057" cy="471805"/>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Straight Connector 1041"/>
          <p:cNvCxnSpPr>
            <a:stCxn id="161" idx="1"/>
            <a:endCxn id="161" idx="3"/>
          </p:cNvCxnSpPr>
          <p:nvPr/>
        </p:nvCxnSpPr>
        <p:spPr>
          <a:xfrm>
            <a:off x="1549231" y="4930245"/>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098562" y="4741663"/>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250962" y="4741663"/>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p:cNvCxnSpPr/>
          <p:nvPr/>
        </p:nvCxnSpPr>
        <p:spPr>
          <a:xfrm flipH="1" flipV="1">
            <a:off x="2253815" y="4949399"/>
            <a:ext cx="322120" cy="832942"/>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3927305" y="4538003"/>
            <a:ext cx="1386929"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chemeClr val="accent6">
                    <a:lumMod val="50000"/>
                  </a:schemeClr>
                </a:solidFill>
                <a:latin typeface="Avenir Book" charset="0"/>
                <a:ea typeface="Avenir Book" charset="0"/>
                <a:cs typeface="Avenir Book" charset="0"/>
              </a:rPr>
              <a:t>Geography: Central Brooklyn</a:t>
            </a:r>
          </a:p>
        </p:txBody>
      </p:sp>
      <p:sp>
        <p:nvSpPr>
          <p:cNvPr id="175" name="TextBox 174"/>
          <p:cNvSpPr txBox="1"/>
          <p:nvPr/>
        </p:nvSpPr>
        <p:spPr>
          <a:xfrm>
            <a:off x="7053026" y="227784"/>
            <a:ext cx="4690389" cy="3046988"/>
          </a:xfrm>
          <a:prstGeom prst="rect">
            <a:avLst/>
          </a:prstGeom>
        </p:spPr>
        <p:txBody>
          <a:bodyPr vert="horz" lIns="91440" tIns="45720" rIns="91440" bIns="45720" rtlCol="0" anchor="t">
            <a:noAutofit/>
          </a:bodyPr>
          <a:lstStyle>
            <a:defPPr>
              <a:defRPr lang="en-US"/>
            </a:defPPr>
            <a:lvl1pPr algn="ctr">
              <a:spcBef>
                <a:spcPct val="0"/>
              </a:spcBef>
              <a:buNone/>
              <a:defRPr sz="3200" b="1" cap="none">
                <a:solidFill>
                  <a:schemeClr val="accent2">
                    <a:lumMod val="50000"/>
                  </a:schemeClr>
                </a:solidFill>
                <a:latin typeface="Arial" pitchFamily="34" charset="0"/>
                <a:ea typeface="+mj-ea"/>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2800" dirty="0" err="1">
                <a:latin typeface="Avenir Book" charset="0"/>
                <a:ea typeface="Avenir Book" charset="0"/>
                <a:cs typeface="Avenir Book" charset="0"/>
              </a:rPr>
              <a:t>FireCast</a:t>
            </a:r>
            <a:r>
              <a:rPr lang="en-US" sz="2800" dirty="0">
                <a:latin typeface="Avenir Book" charset="0"/>
                <a:ea typeface="Avenir Book" charset="0"/>
                <a:cs typeface="Avenir Book" charset="0"/>
              </a:rPr>
              <a:t> 2.0: </a:t>
            </a:r>
          </a:p>
          <a:p>
            <a:pPr algn="r"/>
            <a:r>
              <a:rPr lang="en-US" sz="2000" b="0" dirty="0">
                <a:solidFill>
                  <a:schemeClr val="tx1">
                    <a:lumMod val="65000"/>
                    <a:lumOff val="35000"/>
                  </a:schemeClr>
                </a:solidFill>
                <a:latin typeface="Avenir Book" charset="0"/>
                <a:ea typeface="Avenir Book" charset="0"/>
                <a:cs typeface="Avenir Book" charset="0"/>
              </a:rPr>
              <a:t>Consistent Risk Model</a:t>
            </a:r>
          </a:p>
        </p:txBody>
      </p:sp>
      <p:sp>
        <p:nvSpPr>
          <p:cNvPr id="1052" name="Rectangle 1051"/>
          <p:cNvSpPr/>
          <p:nvPr/>
        </p:nvSpPr>
        <p:spPr>
          <a:xfrm>
            <a:off x="765924" y="404044"/>
            <a:ext cx="3015000" cy="892552"/>
          </a:xfrm>
          <a:prstGeom prst="rect">
            <a:avLst/>
          </a:prstGeom>
        </p:spPr>
        <p:txBody>
          <a:bodyPr wrap="square">
            <a:spAutoFit/>
          </a:bodyPr>
          <a:lstStyle/>
          <a:p>
            <a:pPr algn="ctr"/>
            <a:r>
              <a:rPr lang="en-US" sz="1600" dirty="0">
                <a:solidFill>
                  <a:schemeClr val="tx1">
                    <a:lumMod val="65000"/>
                    <a:lumOff val="35000"/>
                  </a:schemeClr>
                </a:solidFill>
                <a:latin typeface="Avenir Book" charset="0"/>
                <a:ea typeface="Avenir Book" charset="0"/>
                <a:cs typeface="Avenir Book" charset="0"/>
              </a:rPr>
              <a:t>Example building with risk score </a:t>
            </a:r>
          </a:p>
          <a:p>
            <a:pPr algn="ctr"/>
            <a:r>
              <a:rPr lang="en-US" sz="2000" b="1" dirty="0">
                <a:solidFill>
                  <a:srgbClr val="FF0000"/>
                </a:solidFill>
                <a:latin typeface="Avenir Book" charset="0"/>
                <a:ea typeface="Avenir Book" charset="0"/>
                <a:cs typeface="Avenir Book" charset="0"/>
              </a:rPr>
              <a:t>99%</a:t>
            </a:r>
          </a:p>
        </p:txBody>
      </p:sp>
      <p:sp>
        <p:nvSpPr>
          <p:cNvPr id="181" name="TextBox 180"/>
          <p:cNvSpPr txBox="1"/>
          <p:nvPr/>
        </p:nvSpPr>
        <p:spPr>
          <a:xfrm>
            <a:off x="7128969" y="1118222"/>
            <a:ext cx="3820171" cy="1107996"/>
          </a:xfrm>
          <a:prstGeom prst="rect">
            <a:avLst/>
          </a:prstGeom>
          <a:noFill/>
        </p:spPr>
        <p:txBody>
          <a:bodyPr wrap="square" rtlCol="0" anchor="ctr">
            <a:spAutoFit/>
          </a:bodyPr>
          <a:lstStyle/>
          <a:p>
            <a:r>
              <a:rPr lang="en-US" sz="2800" b="1" dirty="0">
                <a:solidFill>
                  <a:schemeClr val="tx1">
                    <a:lumMod val="65000"/>
                    <a:lumOff val="35000"/>
                  </a:schemeClr>
                </a:solidFill>
                <a:latin typeface="Helvetica" panose="020B0604020202020204" pitchFamily="34" charset="0"/>
                <a:cs typeface="Helvetica" panose="020B0604020202020204" pitchFamily="34" charset="0"/>
              </a:rPr>
              <a:t>   </a:t>
            </a:r>
            <a:r>
              <a:rPr lang="en-US" sz="2800" b="1" dirty="0" err="1">
                <a:solidFill>
                  <a:schemeClr val="tx1">
                    <a:lumMod val="65000"/>
                    <a:lumOff val="35000"/>
                  </a:schemeClr>
                </a:solidFill>
                <a:latin typeface="Helvetica" panose="020B0604020202020204" pitchFamily="34" charset="0"/>
                <a:cs typeface="Helvetica" panose="020B0604020202020204" pitchFamily="34" charset="0"/>
              </a:rPr>
              <a:t>Prob</a:t>
            </a:r>
            <a:r>
              <a:rPr lang="en-US" sz="4800" b="1" dirty="0">
                <a:solidFill>
                  <a:schemeClr val="tx1">
                    <a:lumMod val="65000"/>
                    <a:lumOff val="35000"/>
                  </a:schemeClr>
                </a:solidFill>
                <a:latin typeface="Helvetica" panose="020B0604020202020204" pitchFamily="34" charset="0"/>
                <a:cs typeface="Helvetica" panose="020B0604020202020204" pitchFamily="34" charset="0"/>
              </a:rPr>
              <a:t>(    </a:t>
            </a:r>
            <a:r>
              <a:rPr lang="en-US" sz="6600" b="1" dirty="0">
                <a:solidFill>
                  <a:schemeClr val="tx1">
                    <a:lumMod val="65000"/>
                    <a:lumOff val="35000"/>
                  </a:schemeClr>
                </a:solidFill>
                <a:latin typeface="Helvetica" panose="020B0604020202020204" pitchFamily="34" charset="0"/>
                <a:cs typeface="Helvetica" panose="020B0604020202020204" pitchFamily="34" charset="0"/>
              </a:rPr>
              <a:t>| </a:t>
            </a:r>
            <a:r>
              <a:rPr lang="en-US" sz="4800" b="1" dirty="0">
                <a:solidFill>
                  <a:schemeClr val="tx1">
                    <a:lumMod val="65000"/>
                    <a:lumOff val="35000"/>
                  </a:schemeClr>
                </a:solidFill>
                <a:latin typeface="Helvetica" panose="020B0604020202020204" pitchFamily="34" charset="0"/>
                <a:cs typeface="Helvetica" panose="020B0604020202020204" pitchFamily="34" charset="0"/>
              </a:rPr>
              <a:t> 	</a:t>
            </a:r>
            <a:r>
              <a:rPr lang="en-US" sz="1400" b="1" dirty="0">
                <a:solidFill>
                  <a:schemeClr val="tx1">
                    <a:lumMod val="65000"/>
                    <a:lumOff val="35000"/>
                  </a:schemeClr>
                </a:solidFill>
                <a:latin typeface="Helvetica" panose="020B0604020202020204" pitchFamily="34" charset="0"/>
                <a:cs typeface="Helvetica" panose="020B0604020202020204" pitchFamily="34" charset="0"/>
              </a:rPr>
              <a:t>              </a:t>
            </a:r>
            <a:r>
              <a:rPr lang="en-US" sz="4800" b="1" dirty="0">
                <a:solidFill>
                  <a:schemeClr val="tx1">
                    <a:lumMod val="65000"/>
                    <a:lumOff val="35000"/>
                  </a:schemeClr>
                </a:solidFill>
                <a:latin typeface="Helvetica" panose="020B0604020202020204" pitchFamily="34" charset="0"/>
                <a:cs typeface="Helvetica" panose="020B0604020202020204" pitchFamily="34" charset="0"/>
              </a:rPr>
              <a:t>)</a:t>
            </a:r>
            <a:r>
              <a:rPr lang="en-US" sz="3600" b="1" dirty="0">
                <a:solidFill>
                  <a:schemeClr val="tx1">
                    <a:lumMod val="65000"/>
                    <a:lumOff val="35000"/>
                  </a:schemeClr>
                </a:solidFill>
                <a:latin typeface="Helvetica" panose="020B0604020202020204" pitchFamily="34" charset="0"/>
                <a:cs typeface="Helvetica" panose="020B0604020202020204" pitchFamily="34" charset="0"/>
              </a:rPr>
              <a:t>      </a:t>
            </a:r>
          </a:p>
        </p:txBody>
      </p:sp>
      <p:pic>
        <p:nvPicPr>
          <p:cNvPr id="182" name="Picture 2" descr="http://www.psdgraphics.com/file/flame-symbol.jpg"/>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531129" y="1012488"/>
            <a:ext cx="683408" cy="126188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4" descr="http://images.all-free-download.com/images/graphiclarge/buildings2icon64x64_115670.jpg"/>
          <p:cNvPicPr>
            <a:picLocks noChangeAspect="1" noChangeArrowheads="1"/>
          </p:cNvPicPr>
          <p:nvPr/>
        </p:nvPicPr>
        <p:blipFill rotWithShape="1">
          <a:blip r:embed="rId4"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9510939" y="1250420"/>
            <a:ext cx="1150119" cy="882823"/>
          </a:xfrm>
          <a:prstGeom prst="rect">
            <a:avLst/>
          </a:prstGeom>
          <a:noFill/>
          <a:extLst>
            <a:ext uri="{909E8E84-426E-40DD-AFC4-6F175D3DCCD1}">
              <a14:hiddenFill xmlns:a14="http://schemas.microsoft.com/office/drawing/2010/main">
                <a:solidFill>
                  <a:srgbClr val="FFFFFF"/>
                </a:solidFill>
              </a14:hiddenFill>
            </a:ext>
          </a:extLst>
        </p:spPr>
      </p:pic>
      <p:sp>
        <p:nvSpPr>
          <p:cNvPr id="187" name="Content Placeholder 2"/>
          <p:cNvSpPr txBox="1">
            <a:spLocks/>
          </p:cNvSpPr>
          <p:nvPr/>
        </p:nvSpPr>
        <p:spPr>
          <a:xfrm>
            <a:off x="7223680" y="2264902"/>
            <a:ext cx="3747355" cy="852871"/>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r"/>
            <a:r>
              <a:rPr lang="en-US" i="1" dirty="0">
                <a:solidFill>
                  <a:schemeClr val="tx1">
                    <a:lumMod val="65000"/>
                    <a:lumOff val="35000"/>
                  </a:schemeClr>
                </a:solidFill>
                <a:latin typeface="Avenir Book" charset="0"/>
                <a:ea typeface="Avenir Book" charset="0"/>
                <a:cs typeface="Avenir Book" charset="0"/>
              </a:rPr>
              <a:t>Probability of </a:t>
            </a:r>
            <a:r>
              <a:rPr lang="en-US" b="1" i="1" dirty="0">
                <a:solidFill>
                  <a:schemeClr val="accent6">
                    <a:lumMod val="75000"/>
                  </a:schemeClr>
                </a:solidFill>
                <a:latin typeface="Avenir Book" charset="0"/>
                <a:ea typeface="Avenir Book" charset="0"/>
                <a:cs typeface="Avenir Book" charset="0"/>
              </a:rPr>
              <a:t>fire ignition </a:t>
            </a:r>
            <a:r>
              <a:rPr lang="en-US" i="1" dirty="0">
                <a:solidFill>
                  <a:schemeClr val="tx1">
                    <a:lumMod val="65000"/>
                    <a:lumOff val="35000"/>
                  </a:schemeClr>
                </a:solidFill>
                <a:latin typeface="Avenir Book" charset="0"/>
                <a:ea typeface="Avenir Book" charset="0"/>
                <a:cs typeface="Avenir Book" charset="0"/>
              </a:rPr>
              <a:t>given structural characteristics</a:t>
            </a:r>
          </a:p>
        </p:txBody>
      </p:sp>
      <p:cxnSp>
        <p:nvCxnSpPr>
          <p:cNvPr id="134" name="Straight Connector 133"/>
          <p:cNvCxnSpPr/>
          <p:nvPr/>
        </p:nvCxnSpPr>
        <p:spPr>
          <a:xfrm>
            <a:off x="6732083" y="7937"/>
            <a:ext cx="0" cy="6808864"/>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2" name="Content Placeholder 2"/>
          <p:cNvSpPr txBox="1">
            <a:spLocks/>
          </p:cNvSpPr>
          <p:nvPr/>
        </p:nvSpPr>
        <p:spPr>
          <a:xfrm>
            <a:off x="7639083" y="3653449"/>
            <a:ext cx="3518273" cy="2636992"/>
          </a:xfrm>
          <a:prstGeom prst="rect">
            <a:avLst/>
          </a:prstGeom>
        </p:spPr>
        <p:txBody>
          <a:bodyPr vert="horz" lIns="91440" tIns="45720" rIns="91440" bIns="45720" rtlCol="0" anchor="t">
            <a:normAutofit fontScale="925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i="1" dirty="0">
                <a:solidFill>
                  <a:schemeClr val="bg1">
                    <a:lumMod val="50000"/>
                  </a:schemeClr>
                </a:solidFill>
                <a:latin typeface="Avenir Book" charset="0"/>
                <a:ea typeface="Avenir Book" charset="0"/>
                <a:cs typeface="Avenir Book" charset="0"/>
              </a:rPr>
              <a:t>Impact (</a:t>
            </a:r>
            <a:r>
              <a:rPr lang="en-US" i="1" dirty="0" err="1">
                <a:solidFill>
                  <a:schemeClr val="bg1">
                    <a:lumMod val="50000"/>
                  </a:schemeClr>
                </a:solidFill>
                <a:latin typeface="Avenir Book" charset="0"/>
                <a:ea typeface="Avenir Book" charset="0"/>
                <a:cs typeface="Avenir Book" charset="0"/>
              </a:rPr>
              <a:t>Avg</a:t>
            </a:r>
            <a:r>
              <a:rPr lang="en-US" i="1" dirty="0">
                <a:solidFill>
                  <a:schemeClr val="bg1">
                    <a:lumMod val="50000"/>
                  </a:schemeClr>
                </a:solidFill>
                <a:latin typeface="Avenir Book" charset="0"/>
                <a:ea typeface="Avenir Book" charset="0"/>
                <a:cs typeface="Avenir Book" charset="0"/>
              </a:rPr>
              <a:t> # violations)</a:t>
            </a:r>
          </a:p>
          <a:p>
            <a:pPr marL="800100" lvl="1" indent="-342900">
              <a:buFont typeface="Arial" panose="020B0604020202020204" pitchFamily="34" charset="0"/>
              <a:buChar char="•"/>
            </a:pPr>
            <a:r>
              <a:rPr lang="en-US" sz="1900" i="1" dirty="0">
                <a:solidFill>
                  <a:schemeClr val="bg1">
                    <a:lumMod val="50000"/>
                  </a:schemeClr>
                </a:solidFill>
                <a:latin typeface="Avenir Book" charset="0"/>
                <a:ea typeface="Avenir Book" charset="0"/>
                <a:cs typeface="Avenir Book" charset="0"/>
              </a:rPr>
              <a:t>First 30 days = +</a:t>
            </a:r>
            <a:r>
              <a:rPr lang="en-US" sz="2600" b="1" i="1" dirty="0">
                <a:solidFill>
                  <a:srgbClr val="00B050"/>
                </a:solidFill>
                <a:latin typeface="Avenir Book" charset="0"/>
                <a:ea typeface="Avenir Book" charset="0"/>
                <a:cs typeface="Avenir Book" charset="0"/>
              </a:rPr>
              <a:t>19% </a:t>
            </a:r>
          </a:p>
          <a:p>
            <a:pPr marL="800100" lvl="1" indent="-342900">
              <a:buFont typeface="Arial" panose="020B0604020202020204" pitchFamily="34" charset="0"/>
              <a:buChar char="•"/>
            </a:pPr>
            <a:r>
              <a:rPr lang="en-US" sz="1900" i="1" dirty="0">
                <a:solidFill>
                  <a:schemeClr val="bg1">
                    <a:lumMod val="50000"/>
                  </a:schemeClr>
                </a:solidFill>
                <a:latin typeface="Avenir Book" charset="0"/>
                <a:ea typeface="Avenir Book" charset="0"/>
                <a:cs typeface="Avenir Book" charset="0"/>
              </a:rPr>
              <a:t>First 60 days = +</a:t>
            </a:r>
            <a:r>
              <a:rPr lang="en-US" sz="1900" i="1" dirty="0">
                <a:solidFill>
                  <a:srgbClr val="00B050"/>
                </a:solidFill>
                <a:latin typeface="Avenir Book" charset="0"/>
                <a:ea typeface="Avenir Book" charset="0"/>
                <a:cs typeface="Avenir Book" charset="0"/>
              </a:rPr>
              <a:t>10%</a:t>
            </a:r>
            <a:endParaRPr lang="en-US" sz="1700" i="1" dirty="0">
              <a:solidFill>
                <a:schemeClr val="bg1">
                  <a:lumMod val="50000"/>
                </a:schemeClr>
              </a:solidFill>
              <a:latin typeface="Avenir Book" charset="0"/>
              <a:ea typeface="Avenir Book" charset="0"/>
              <a:cs typeface="Avenir Book" charset="0"/>
            </a:endParaRPr>
          </a:p>
          <a:p>
            <a:pPr marL="342900" indent="-342900">
              <a:buFont typeface="Arial" panose="020B0604020202020204" pitchFamily="34" charset="0"/>
              <a:buChar char="•"/>
            </a:pPr>
            <a:r>
              <a:rPr lang="en-US" i="1" dirty="0">
                <a:solidFill>
                  <a:schemeClr val="bg1">
                    <a:lumMod val="50000"/>
                  </a:schemeClr>
                </a:solidFill>
                <a:latin typeface="Avenir Book" charset="0"/>
                <a:ea typeface="Avenir Book" charset="0"/>
                <a:cs typeface="Avenir Book" charset="0"/>
              </a:rPr>
              <a:t>Pre-Incident Rate</a:t>
            </a:r>
          </a:p>
          <a:p>
            <a:pPr marL="800100" lvl="1" indent="-342900">
              <a:buFont typeface="Arial" panose="020B0604020202020204" pitchFamily="34" charset="0"/>
              <a:buChar char="•"/>
            </a:pPr>
            <a:r>
              <a:rPr lang="en-US" b="1" i="1" dirty="0">
                <a:solidFill>
                  <a:srgbClr val="00B050"/>
                </a:solidFill>
                <a:latin typeface="Avenir Book" charset="0"/>
                <a:ea typeface="Avenir Book" charset="0"/>
                <a:cs typeface="Avenir Book" charset="0"/>
              </a:rPr>
              <a:t>16.5% </a:t>
            </a:r>
            <a:r>
              <a:rPr lang="en-US" i="1" dirty="0">
                <a:solidFill>
                  <a:schemeClr val="bg1">
                    <a:lumMod val="50000"/>
                  </a:schemeClr>
                </a:solidFill>
                <a:latin typeface="Avenir Book" charset="0"/>
                <a:ea typeface="Avenir Book" charset="0"/>
                <a:cs typeface="Avenir Book" charset="0"/>
              </a:rPr>
              <a:t>of buildings that experience a fire were inspected within 90 days before the day of incident</a:t>
            </a:r>
          </a:p>
        </p:txBody>
      </p:sp>
      <p:cxnSp>
        <p:nvCxnSpPr>
          <p:cNvPr id="193" name="Straight Connector 192"/>
          <p:cNvCxnSpPr/>
          <p:nvPr/>
        </p:nvCxnSpPr>
        <p:spPr>
          <a:xfrm flipV="1">
            <a:off x="6732084" y="3391463"/>
            <a:ext cx="5459916" cy="27385"/>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6" name="Rectangle 195"/>
          <p:cNvSpPr/>
          <p:nvPr/>
        </p:nvSpPr>
        <p:spPr>
          <a:xfrm>
            <a:off x="6739340" y="3120884"/>
            <a:ext cx="1997096" cy="307777"/>
          </a:xfrm>
          <a:prstGeom prst="rect">
            <a:avLst/>
          </a:prstGeom>
        </p:spPr>
        <p:txBody>
          <a:bodyPr wrap="square">
            <a:spAutoFit/>
          </a:bodyPr>
          <a:lstStyle/>
          <a:p>
            <a:r>
              <a:rPr lang="en-US" sz="1400" b="1" dirty="0">
                <a:solidFill>
                  <a:schemeClr val="bg1">
                    <a:lumMod val="75000"/>
                  </a:schemeClr>
                </a:solidFill>
                <a:latin typeface="Segoe UI Light" panose="020B0502040204020203" pitchFamily="34" charset="0"/>
                <a:cs typeface="Arial" pitchFamily="34" charset="0"/>
              </a:rPr>
              <a:t>DEFINITION</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197" name="Rectangle 196"/>
          <p:cNvSpPr/>
          <p:nvPr/>
        </p:nvSpPr>
        <p:spPr>
          <a:xfrm>
            <a:off x="6739340" y="3419526"/>
            <a:ext cx="1997096" cy="307777"/>
          </a:xfrm>
          <a:prstGeom prst="rect">
            <a:avLst/>
          </a:prstGeom>
        </p:spPr>
        <p:txBody>
          <a:bodyPr wrap="square">
            <a:spAutoFit/>
          </a:bodyPr>
          <a:lstStyle/>
          <a:p>
            <a:r>
              <a:rPr lang="en-US" sz="1400" b="1" dirty="0">
                <a:solidFill>
                  <a:schemeClr val="bg1">
                    <a:lumMod val="75000"/>
                  </a:schemeClr>
                </a:solidFill>
                <a:latin typeface="Segoe UI Light" panose="020B0502040204020203" pitchFamily="34" charset="0"/>
                <a:cs typeface="Arial" pitchFamily="34" charset="0"/>
              </a:rPr>
              <a:t>IMPACT</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198" name="Rectangle 197"/>
          <p:cNvSpPr/>
          <p:nvPr/>
        </p:nvSpPr>
        <p:spPr>
          <a:xfrm rot="16200000">
            <a:off x="5558569" y="3775087"/>
            <a:ext cx="1997096" cy="307777"/>
          </a:xfrm>
          <a:prstGeom prst="rect">
            <a:avLst/>
          </a:prstGeom>
        </p:spPr>
        <p:txBody>
          <a:bodyPr wrap="square">
            <a:spAutoFit/>
          </a:bodyPr>
          <a:lstStyle/>
          <a:p>
            <a:pPr algn="r"/>
            <a:r>
              <a:rPr lang="en-US" sz="1400" b="1" dirty="0">
                <a:solidFill>
                  <a:schemeClr val="bg1">
                    <a:lumMod val="75000"/>
                  </a:schemeClr>
                </a:solidFill>
                <a:latin typeface="Segoe UI Light" panose="020B0502040204020203" pitchFamily="34" charset="0"/>
                <a:cs typeface="Arial" pitchFamily="34" charset="0"/>
              </a:rPr>
              <a:t>EXAMPLE</a:t>
            </a:r>
            <a:endParaRPr lang="en-US" sz="1600" b="1" dirty="0">
              <a:solidFill>
                <a:schemeClr val="bg1">
                  <a:lumMod val="75000"/>
                </a:schemeClr>
              </a:solidFill>
              <a:latin typeface="Segoe UI Light" panose="020B0502040204020203" pitchFamily="34" charset="0"/>
              <a:cs typeface="Arial" pitchFamily="34" charset="0"/>
            </a:endParaRPr>
          </a:p>
        </p:txBody>
      </p:sp>
      <p:sp>
        <p:nvSpPr>
          <p:cNvPr id="201" name="Rectangle 200"/>
          <p:cNvSpPr/>
          <p:nvPr/>
        </p:nvSpPr>
        <p:spPr>
          <a:xfrm>
            <a:off x="641929" y="102559"/>
            <a:ext cx="3262990" cy="369332"/>
          </a:xfrm>
          <a:prstGeom prst="rect">
            <a:avLst/>
          </a:prstGeom>
        </p:spPr>
        <p:txBody>
          <a:bodyPr wrap="square">
            <a:spAutoFit/>
          </a:bodyPr>
          <a:lstStyle/>
          <a:p>
            <a:pPr algn="ctr"/>
            <a:r>
              <a:rPr lang="en-US" b="1" dirty="0">
                <a:solidFill>
                  <a:srgbClr val="C00000"/>
                </a:solidFill>
                <a:latin typeface="Avenir Book" charset="0"/>
                <a:ea typeface="Avenir Book" charset="0"/>
                <a:cs typeface="Avenir Book" charset="0"/>
              </a:rPr>
              <a:t>One Model for Citywide Use</a:t>
            </a:r>
          </a:p>
        </p:txBody>
      </p:sp>
      <p:sp>
        <p:nvSpPr>
          <p:cNvPr id="202" name="Rectangle 201"/>
          <p:cNvSpPr/>
          <p:nvPr/>
        </p:nvSpPr>
        <p:spPr>
          <a:xfrm>
            <a:off x="3552673" y="1138697"/>
            <a:ext cx="3365519" cy="369332"/>
          </a:xfrm>
          <a:prstGeom prst="rect">
            <a:avLst/>
          </a:prstGeom>
        </p:spPr>
        <p:txBody>
          <a:bodyPr wrap="square">
            <a:spAutoFit/>
          </a:bodyPr>
          <a:lstStyle/>
          <a:p>
            <a:r>
              <a:rPr lang="en-US" b="1" dirty="0">
                <a:solidFill>
                  <a:schemeClr val="accent6">
                    <a:lumMod val="50000"/>
                  </a:schemeClr>
                </a:solidFill>
                <a:latin typeface="Avenir Book" charset="0"/>
                <a:ea typeface="Avenir Book" charset="0"/>
                <a:cs typeface="Avenir Book" charset="0"/>
              </a:rPr>
              <a:t>Structural</a:t>
            </a:r>
            <a:endParaRPr lang="en-US" sz="2000" b="1" dirty="0">
              <a:solidFill>
                <a:schemeClr val="accent6">
                  <a:lumMod val="50000"/>
                </a:schemeClr>
              </a:solidFill>
              <a:latin typeface="Avenir Book" charset="0"/>
              <a:ea typeface="Avenir Book" charset="0"/>
              <a:cs typeface="Avenir Book" charset="0"/>
            </a:endParaRPr>
          </a:p>
        </p:txBody>
      </p:sp>
      <p:pic>
        <p:nvPicPr>
          <p:cNvPr id="203" name="Picture 202" descr="http://images.all-free-download.com/images/graphiclarge/buildings2icon64x64_115670.jpg"/>
          <p:cNvPicPr>
            <a:picLocks noChangeAspect="1" noChangeArrowheads="1"/>
          </p:cNvPicPr>
          <p:nvPr/>
        </p:nvPicPr>
        <p:blipFill rotWithShape="1">
          <a:blip r:embed="rId5"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3091834" y="1135317"/>
            <a:ext cx="478228" cy="36708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http://www.fdnyfoundation.org/wp-content/uploads/379x250_fdny_logo.jpg"/>
          <p:cNvPicPr>
            <a:picLocks noChangeAspect="1" noChangeArrowheads="1"/>
          </p:cNvPicPr>
          <p:nvPr/>
        </p:nvPicPr>
        <p:blipFill rotWithShape="1">
          <a:blip r:embed="rId6" cstate="screen">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8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20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0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0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20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42"/>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49"/>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9"/>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28"/>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33"/>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1024"/>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136"/>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138"/>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142"/>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143"/>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146"/>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149"/>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1036"/>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154"/>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61"/>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1042"/>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64"/>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165"/>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166"/>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173"/>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1052"/>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201"/>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41" grpId="0" animBg="1"/>
      <p:bldP spid="79" grpId="0" animBg="1"/>
      <p:bldP spid="81" grpId="0" animBg="1"/>
      <p:bldP spid="82" grpId="0" animBg="1"/>
      <p:bldP spid="84" grpId="0" animBg="1"/>
      <p:bldP spid="85" grpId="0" animBg="1"/>
      <p:bldP spid="87" grpId="0" animBg="1"/>
      <p:bldP spid="88" grpId="0" animBg="1"/>
      <p:bldP spid="90" grpId="0" animBg="1"/>
      <p:bldP spid="91" grpId="0" animBg="1"/>
      <p:bldP spid="93" grpId="0" animBg="1"/>
      <p:bldP spid="94" grpId="0" animBg="1"/>
      <p:bldP spid="96" grpId="0" animBg="1"/>
      <p:bldP spid="97" grpId="0" animBg="1"/>
      <p:bldP spid="101" grpId="0" animBg="1"/>
      <p:bldP spid="102" grpId="0" animBg="1"/>
      <p:bldP spid="19" grpId="0"/>
      <p:bldP spid="22" grpId="0"/>
      <p:bldP spid="25" grpId="0"/>
      <p:bldP spid="27" grpId="0"/>
      <p:bldP spid="5"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7" grpId="0" animBg="1"/>
      <p:bldP spid="8" grpId="0" animBg="1"/>
      <p:bldP spid="9" grpId="0" animBg="1"/>
      <p:bldP spid="128" grpId="0"/>
      <p:bldP spid="52" grpId="0" animBg="1"/>
      <p:bldP spid="133" grpId="0"/>
      <p:bldP spid="142" grpId="0"/>
      <p:bldP spid="1036" grpId="0"/>
      <p:bldP spid="161" grpId="0" animBg="1"/>
      <p:bldP spid="164" grpId="0" animBg="1"/>
      <p:bldP spid="165" grpId="0" animBg="1"/>
      <p:bldP spid="173" grpId="0"/>
      <p:bldP spid="1052" grpId="0"/>
      <p:bldP spid="181" grpId="0"/>
      <p:bldP spid="187" grpId="0"/>
      <p:bldP spid="192" grpId="0"/>
      <p:bldP spid="201" grpId="0"/>
      <p:bldP spid="20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6518622" y="0"/>
            <a:ext cx="5926802" cy="2758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174379" y="3222590"/>
            <a:ext cx="5110017" cy="22475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206220" y="4621624"/>
            <a:ext cx="3694973" cy="829905"/>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61929" y="1238645"/>
            <a:ext cx="1361076" cy="4070461"/>
          </a:xfrm>
          <a:prstGeom prst="cube">
            <a:avLst>
              <a:gd name="adj" fmla="val 27409"/>
            </a:avLst>
          </a:prstGeom>
          <a:solidFill>
            <a:schemeClr val="bg1">
              <a:lumMod val="85000"/>
            </a:schemeClr>
          </a:solid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33" y="191608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90462" y="191910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7873" y="241626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75947" y="242070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7873" y="289673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75947" y="290118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7873" y="336690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75947" y="337135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7873" y="383204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75947" y="383649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17873" y="429441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75947" y="429885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936777" y="1166631"/>
            <a:ext cx="526408" cy="4151085"/>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399357" y="1139800"/>
            <a:ext cx="1838956" cy="5878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42152" y="6555192"/>
            <a:ext cx="2076408" cy="307777"/>
          </a:xfrm>
          <a:prstGeom prst="rect">
            <a:avLst/>
          </a:prstGeom>
          <a:noFill/>
        </p:spPr>
        <p:txBody>
          <a:bodyPr wrap="square" rtlCol="0">
            <a:spAutoFit/>
          </a:bodyPr>
          <a:lstStyle/>
          <a:p>
            <a:r>
              <a:rPr lang="en-US" sz="1400" dirty="0" err="1">
                <a:solidFill>
                  <a:srgbClr val="FF0000"/>
                </a:solidFill>
                <a:latin typeface="Arial" panose="020B0604020202020204" pitchFamily="34" charset="0"/>
                <a:cs typeface="Arial" panose="020B0604020202020204" pitchFamily="34" charset="0"/>
              </a:rPr>
              <a:t>FireCast</a:t>
            </a:r>
            <a:r>
              <a:rPr lang="en-US" sz="1400" dirty="0">
                <a:solidFill>
                  <a:srgbClr val="FF0000"/>
                </a:solidFill>
                <a:latin typeface="Arial" panose="020B0604020202020204" pitchFamily="34" charset="0"/>
                <a:cs typeface="Arial" panose="020B0604020202020204" pitchFamily="34" charset="0"/>
              </a:rPr>
              <a:t> 3.0</a:t>
            </a:r>
          </a:p>
        </p:txBody>
      </p:sp>
      <p:sp>
        <p:nvSpPr>
          <p:cNvPr id="19" name="TextBox 18"/>
          <p:cNvSpPr txBox="1"/>
          <p:nvPr/>
        </p:nvSpPr>
        <p:spPr>
          <a:xfrm>
            <a:off x="3229667" y="1680658"/>
            <a:ext cx="1935479" cy="138499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u="sng" dirty="0">
                <a:solidFill>
                  <a:schemeClr val="accent6">
                    <a:lumMod val="50000"/>
                  </a:schemeClr>
                </a:solidFill>
                <a:latin typeface="Avenir Book" charset="0"/>
                <a:ea typeface="Avenir Book" charset="0"/>
                <a:cs typeface="Avenir Book" charset="0"/>
              </a:rPr>
              <a:t>Building Class </a:t>
            </a:r>
            <a:r>
              <a:rPr lang="en-US" sz="1200" dirty="0">
                <a:solidFill>
                  <a:schemeClr val="accent6">
                    <a:lumMod val="50000"/>
                  </a:schemeClr>
                </a:solidFill>
                <a:latin typeface="Avenir Book" charset="0"/>
                <a:ea typeface="Avenir Book" charset="0"/>
                <a:cs typeface="Avenir Book" charset="0"/>
              </a:rPr>
              <a:t>= Elevator Apartment Building with Semi-Fire Proof Store</a:t>
            </a:r>
          </a:p>
          <a:p>
            <a:endParaRPr lang="en-US" sz="1200" dirty="0">
              <a:solidFill>
                <a:schemeClr val="accent6">
                  <a:lumMod val="50000"/>
                </a:schemeClr>
              </a:solidFill>
              <a:latin typeface="Avenir Book" charset="0"/>
              <a:ea typeface="Avenir Book" charset="0"/>
              <a:cs typeface="Avenir Book" charset="0"/>
            </a:endParaRPr>
          </a:p>
          <a:p>
            <a:r>
              <a:rPr lang="en-US" sz="1200" b="1" u="sng" dirty="0">
                <a:solidFill>
                  <a:schemeClr val="accent6">
                    <a:lumMod val="50000"/>
                  </a:schemeClr>
                </a:solidFill>
                <a:latin typeface="Avenir Book" charset="0"/>
                <a:ea typeface="Avenir Book" charset="0"/>
                <a:cs typeface="Avenir Book" charset="0"/>
              </a:rPr>
              <a:t>Built</a:t>
            </a:r>
            <a:r>
              <a:rPr lang="en-US" sz="1200" dirty="0">
                <a:solidFill>
                  <a:schemeClr val="accent6">
                    <a:lumMod val="50000"/>
                  </a:schemeClr>
                </a:solidFill>
                <a:latin typeface="Avenir Book" charset="0"/>
                <a:ea typeface="Avenir Book" charset="0"/>
                <a:cs typeface="Avenir Book" charset="0"/>
              </a:rPr>
              <a:t>: 1915</a:t>
            </a:r>
          </a:p>
          <a:p>
            <a:endParaRPr lang="en-US" sz="1200" dirty="0">
              <a:solidFill>
                <a:schemeClr val="accent6">
                  <a:lumMod val="50000"/>
                </a:schemeClr>
              </a:solidFill>
              <a:latin typeface="Avenir Book" charset="0"/>
              <a:ea typeface="Avenir Book" charset="0"/>
              <a:cs typeface="Avenir Book" charset="0"/>
            </a:endParaRPr>
          </a:p>
          <a:p>
            <a:r>
              <a:rPr lang="en-US" sz="1200" b="1" dirty="0">
                <a:solidFill>
                  <a:schemeClr val="accent6">
                    <a:lumMod val="50000"/>
                  </a:schemeClr>
                </a:solidFill>
                <a:latin typeface="Avenir Book" charset="0"/>
                <a:ea typeface="Avenir Book" charset="0"/>
                <a:cs typeface="Avenir Book" charset="0"/>
              </a:rPr>
              <a:t>Partial Sprinkler</a:t>
            </a:r>
          </a:p>
        </p:txBody>
      </p:sp>
      <p:sp>
        <p:nvSpPr>
          <p:cNvPr id="22" name="TextBox 21"/>
          <p:cNvSpPr txBox="1"/>
          <p:nvPr/>
        </p:nvSpPr>
        <p:spPr>
          <a:xfrm>
            <a:off x="878450" y="5513163"/>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Street Frontage = 90ft</a:t>
            </a:r>
          </a:p>
        </p:txBody>
      </p:sp>
      <p:sp>
        <p:nvSpPr>
          <p:cNvPr id="25" name="TextBox 24"/>
          <p:cNvSpPr txBox="1"/>
          <p:nvPr/>
        </p:nvSpPr>
        <p:spPr>
          <a:xfrm>
            <a:off x="1604262" y="5836884"/>
            <a:ext cx="2140761" cy="101566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rgbClr val="00B050"/>
                </a:solidFill>
                <a:latin typeface="Segoe UI Light" panose="020B0502040204020203" pitchFamily="34" charset="0"/>
                <a:cs typeface="Arial" pitchFamily="34" charset="0"/>
              </a:defRPr>
            </a:lvl1pPr>
          </a:lstStyle>
          <a:p>
            <a:r>
              <a:rPr lang="en-US" dirty="0">
                <a:solidFill>
                  <a:schemeClr val="accent6">
                    <a:lumMod val="50000"/>
                  </a:schemeClr>
                </a:solidFill>
                <a:latin typeface="Avenir Book" charset="0"/>
                <a:ea typeface="Avenir Book" charset="0"/>
                <a:cs typeface="Avenir Book" charset="0"/>
              </a:rPr>
              <a:t>% Retail SF= 29.5%</a:t>
            </a:r>
          </a:p>
          <a:p>
            <a:r>
              <a:rPr lang="en-US" dirty="0">
                <a:solidFill>
                  <a:schemeClr val="accent6">
                    <a:lumMod val="50000"/>
                  </a:schemeClr>
                </a:solidFill>
                <a:latin typeface="Avenir Book" charset="0"/>
                <a:ea typeface="Avenir Book" charset="0"/>
                <a:cs typeface="Avenir Book" charset="0"/>
              </a:rPr>
              <a:t>%Residential SF= 70.5%</a:t>
            </a:r>
          </a:p>
          <a:p>
            <a:r>
              <a:rPr lang="en-US" dirty="0">
                <a:solidFill>
                  <a:schemeClr val="accent6">
                    <a:lumMod val="50000"/>
                  </a:schemeClr>
                </a:solidFill>
                <a:latin typeface="Avenir Book" charset="0"/>
                <a:ea typeface="Avenir Book" charset="0"/>
                <a:cs typeface="Avenir Book" charset="0"/>
              </a:rPr>
              <a:t>%Storage, %Factory, %Garage, %Office, %Other SF = 0%</a:t>
            </a:r>
          </a:p>
        </p:txBody>
      </p:sp>
      <p:sp>
        <p:nvSpPr>
          <p:cNvPr id="5" name="Cube 4"/>
          <p:cNvSpPr/>
          <p:nvPr/>
        </p:nvSpPr>
        <p:spPr>
          <a:xfrm>
            <a:off x="944035" y="1607978"/>
            <a:ext cx="2162628" cy="3692171"/>
          </a:xfrm>
          <a:prstGeom prst="cube">
            <a:avLst>
              <a:gd name="adj" fmla="val 27409"/>
            </a:avLst>
          </a:prstGeom>
          <a:pattFill prst="horzBrick">
            <a:fgClr>
              <a:schemeClr val="bg1">
                <a:lumMod val="75000"/>
              </a:schemeClr>
            </a:fgClr>
            <a:bgClr>
              <a:srgbClr val="C00000"/>
            </a:bgClr>
          </a:patt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52891" y="23934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71776" y="23934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58005" y="241175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52891" y="287397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571776" y="287397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058005" y="289222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52891" y="33441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571776" y="33441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58005" y="3362394"/>
            <a:ext cx="370114"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52891" y="38092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71776" y="38092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58005" y="382753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52891" y="427164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71776" y="427164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58005" y="428990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96435" y="4797635"/>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49189" y="4824165"/>
            <a:ext cx="628012"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281492" y="4798591"/>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518835" y="1607979"/>
            <a:ext cx="602342" cy="3700780"/>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944036" y="1607977"/>
            <a:ext cx="2162628" cy="595086"/>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2029249" y="1674161"/>
            <a:ext cx="370114" cy="350520"/>
          </a:xfrm>
          <a:prstGeom prst="flowChartMagneticDisk">
            <a:avLst/>
          </a:prstGeom>
          <a:pattFill prst="narVert">
            <a:fgClr>
              <a:schemeClr val="accent6">
                <a:lumMod val="50000"/>
              </a:schemeClr>
            </a:fgClr>
            <a:bgClr>
              <a:srgbClr val="9E7054"/>
            </a:bgClr>
          </a:patt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243449" y="5886590"/>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Proximity = Attached</a:t>
            </a:r>
          </a:p>
        </p:txBody>
      </p:sp>
      <p:sp>
        <p:nvSpPr>
          <p:cNvPr id="52" name="Left Bracket 51"/>
          <p:cNvSpPr/>
          <p:nvPr/>
        </p:nvSpPr>
        <p:spPr>
          <a:xfrm rot="16200000">
            <a:off x="1641228" y="4635555"/>
            <a:ext cx="180417" cy="1574799"/>
          </a:xfrm>
          <a:prstGeom prst="lef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TextBox 132"/>
          <p:cNvSpPr txBox="1"/>
          <p:nvPr/>
        </p:nvSpPr>
        <p:spPr>
          <a:xfrm>
            <a:off x="2151259" y="2928851"/>
            <a:ext cx="1337494"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bg1"/>
                </a:solidFill>
                <a:latin typeface="Segoe UI Light" panose="020B0502040204020203" pitchFamily="34" charset="0"/>
                <a:cs typeface="Arial" pitchFamily="34" charset="0"/>
              </a:rPr>
              <a:t>6 floors</a:t>
            </a:r>
          </a:p>
        </p:txBody>
      </p:sp>
      <p:cxnSp>
        <p:nvCxnSpPr>
          <p:cNvPr id="1024" name="Straight Arrow Connector 1023"/>
          <p:cNvCxnSpPr>
            <a:stCxn id="133" idx="0"/>
          </p:cNvCxnSpPr>
          <p:nvPr/>
        </p:nvCxnSpPr>
        <p:spPr>
          <a:xfrm flipV="1">
            <a:off x="2820006" y="2024682"/>
            <a:ext cx="0" cy="904169"/>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2820006" y="3254197"/>
            <a:ext cx="0" cy="1618886"/>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606127" y="5317715"/>
            <a:ext cx="272323" cy="59567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328508" y="5701924"/>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2 buildings on tax lot,</a:t>
            </a:r>
          </a:p>
          <a:p>
            <a:pPr algn="ctr"/>
            <a:r>
              <a:rPr lang="en-US" sz="1200" b="1" dirty="0">
                <a:solidFill>
                  <a:schemeClr val="accent6">
                    <a:lumMod val="50000"/>
                  </a:schemeClr>
                </a:solidFill>
                <a:latin typeface="Avenir Book" charset="0"/>
                <a:ea typeface="Avenir Book" charset="0"/>
                <a:cs typeface="Avenir Book" charset="0"/>
              </a:rPr>
              <a:t>Privately owned</a:t>
            </a:r>
          </a:p>
        </p:txBody>
      </p:sp>
      <p:cxnSp>
        <p:nvCxnSpPr>
          <p:cNvPr id="143" name="Straight Arrow Connector 142"/>
          <p:cNvCxnSpPr/>
          <p:nvPr/>
        </p:nvCxnSpPr>
        <p:spPr>
          <a:xfrm flipH="1" flipV="1">
            <a:off x="3010873" y="4873083"/>
            <a:ext cx="849349" cy="89223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2300674" y="1951184"/>
            <a:ext cx="1027155" cy="977666"/>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836889" y="4828115"/>
            <a:ext cx="583478" cy="200055"/>
          </a:xfrm>
          <a:prstGeom prst="rect">
            <a:avLst/>
          </a:prstGeom>
          <a:noFill/>
        </p:spPr>
        <p:txBody>
          <a:bodyPr wrap="square" rtlCol="0">
            <a:spAutoFit/>
          </a:bodyPr>
          <a:lstStyle/>
          <a:p>
            <a:r>
              <a:rPr lang="en-US" sz="700" dirty="0">
                <a:solidFill>
                  <a:schemeClr val="bg1"/>
                </a:solidFill>
                <a:latin typeface="Avenir Book" charset="0"/>
                <a:ea typeface="Avenir Book" charset="0"/>
                <a:cs typeface="Avenir Book" charset="0"/>
              </a:rPr>
              <a:t>Giorgio’s</a:t>
            </a:r>
          </a:p>
        </p:txBody>
      </p:sp>
      <p:sp>
        <p:nvSpPr>
          <p:cNvPr id="161" name="Rectangle 160"/>
          <p:cNvSpPr/>
          <p:nvPr/>
        </p:nvSpPr>
        <p:spPr>
          <a:xfrm>
            <a:off x="1596089" y="4798591"/>
            <a:ext cx="185057" cy="471805"/>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Straight Connector 1041"/>
          <p:cNvCxnSpPr>
            <a:stCxn id="161" idx="1"/>
            <a:endCxn id="161" idx="3"/>
          </p:cNvCxnSpPr>
          <p:nvPr/>
        </p:nvCxnSpPr>
        <p:spPr>
          <a:xfrm>
            <a:off x="1596089" y="5034493"/>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145420" y="4845911"/>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297820" y="4845911"/>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p:cNvCxnSpPr/>
          <p:nvPr/>
        </p:nvCxnSpPr>
        <p:spPr>
          <a:xfrm flipH="1" flipV="1">
            <a:off x="2300673" y="5053647"/>
            <a:ext cx="322120" cy="832942"/>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3435547" y="3893130"/>
            <a:ext cx="1386929"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chemeClr val="accent6">
                    <a:lumMod val="50000"/>
                  </a:schemeClr>
                </a:solidFill>
                <a:latin typeface="Avenir Book" charset="0"/>
                <a:ea typeface="Avenir Book" charset="0"/>
                <a:cs typeface="Avenir Book" charset="0"/>
              </a:rPr>
              <a:t>Geography: Battalion 2</a:t>
            </a:r>
          </a:p>
        </p:txBody>
      </p:sp>
      <p:sp>
        <p:nvSpPr>
          <p:cNvPr id="175" name="TextBox 174"/>
          <p:cNvSpPr txBox="1"/>
          <p:nvPr/>
        </p:nvSpPr>
        <p:spPr>
          <a:xfrm>
            <a:off x="6705568" y="109869"/>
            <a:ext cx="4690389" cy="3046988"/>
          </a:xfrm>
          <a:prstGeom prst="rect">
            <a:avLst/>
          </a:prstGeom>
        </p:spPr>
        <p:txBody>
          <a:bodyPr vert="horz" lIns="91440" tIns="45720" rIns="91440" bIns="45720" rtlCol="0" anchor="t">
            <a:noAutofit/>
          </a:bodyPr>
          <a:lstStyle>
            <a:defPPr>
              <a:defRPr lang="en-US"/>
            </a:defPPr>
            <a:lvl1pPr algn="ctr">
              <a:spcBef>
                <a:spcPct val="0"/>
              </a:spcBef>
              <a:buNone/>
              <a:defRPr sz="3200" b="1" cap="none">
                <a:solidFill>
                  <a:schemeClr val="accent2">
                    <a:lumMod val="50000"/>
                  </a:schemeClr>
                </a:solidFill>
                <a:latin typeface="Arial" pitchFamily="34" charset="0"/>
                <a:ea typeface="+mj-ea"/>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2800" dirty="0" err="1">
                <a:latin typeface="Avenir Book" charset="0"/>
                <a:ea typeface="Avenir Book" charset="0"/>
                <a:cs typeface="Avenir Book" charset="0"/>
              </a:rPr>
              <a:t>FireCast</a:t>
            </a:r>
            <a:r>
              <a:rPr lang="en-US" sz="2800" dirty="0">
                <a:latin typeface="Avenir Book" charset="0"/>
                <a:ea typeface="Avenir Book" charset="0"/>
                <a:cs typeface="Avenir Book" charset="0"/>
              </a:rPr>
              <a:t> 3.0: </a:t>
            </a:r>
          </a:p>
          <a:p>
            <a:pPr algn="r"/>
            <a:r>
              <a:rPr lang="en-US" sz="2000" b="0" dirty="0">
                <a:solidFill>
                  <a:schemeClr val="tx1">
                    <a:lumMod val="65000"/>
                    <a:lumOff val="35000"/>
                  </a:schemeClr>
                </a:solidFill>
                <a:latin typeface="Avenir Book" charset="0"/>
                <a:ea typeface="Avenir Book" charset="0"/>
                <a:cs typeface="Avenir Book" charset="0"/>
              </a:rPr>
              <a:t>Machine Learning Model</a:t>
            </a:r>
          </a:p>
        </p:txBody>
      </p:sp>
      <p:sp>
        <p:nvSpPr>
          <p:cNvPr id="1052" name="Rectangle 1051"/>
          <p:cNvSpPr/>
          <p:nvPr/>
        </p:nvSpPr>
        <p:spPr>
          <a:xfrm>
            <a:off x="3785963" y="1290006"/>
            <a:ext cx="3365519" cy="369332"/>
          </a:xfrm>
          <a:prstGeom prst="rect">
            <a:avLst/>
          </a:prstGeom>
        </p:spPr>
        <p:txBody>
          <a:bodyPr wrap="square">
            <a:spAutoFit/>
          </a:bodyPr>
          <a:lstStyle/>
          <a:p>
            <a:r>
              <a:rPr lang="en-US" b="1" dirty="0">
                <a:solidFill>
                  <a:schemeClr val="accent6">
                    <a:lumMod val="50000"/>
                  </a:schemeClr>
                </a:solidFill>
                <a:latin typeface="Segoe UI Light" panose="020B0502040204020203" pitchFamily="34" charset="0"/>
                <a:cs typeface="Arial" pitchFamily="34" charset="0"/>
              </a:rPr>
              <a:t>Structural</a:t>
            </a:r>
            <a:endParaRPr lang="en-US" sz="2000" b="1" dirty="0">
              <a:solidFill>
                <a:schemeClr val="accent6">
                  <a:lumMod val="50000"/>
                </a:schemeClr>
              </a:solidFill>
              <a:latin typeface="Segoe UI Light" panose="020B0502040204020203" pitchFamily="34" charset="0"/>
              <a:cs typeface="Arial" pitchFamily="34" charset="0"/>
            </a:endParaRPr>
          </a:p>
        </p:txBody>
      </p:sp>
      <p:sp>
        <p:nvSpPr>
          <p:cNvPr id="78" name="TextBox 77"/>
          <p:cNvSpPr txBox="1"/>
          <p:nvPr/>
        </p:nvSpPr>
        <p:spPr>
          <a:xfrm>
            <a:off x="6680644" y="3107666"/>
            <a:ext cx="4145467" cy="369332"/>
          </a:xfrm>
          <a:prstGeom prst="rect">
            <a:avLst/>
          </a:prstGeom>
        </p:spPr>
        <p:txBody>
          <a:bodyPr wrap="square">
            <a:spAutoFit/>
          </a:bodyPr>
          <a:lstStyle>
            <a:defPPr>
              <a:defRPr lang="en-US"/>
            </a:defPPr>
            <a:lvl1pPr algn="ctr">
              <a:defRPr b="1">
                <a:solidFill>
                  <a:srgbClr val="C00000"/>
                </a:solidFill>
                <a:latin typeface="Segoe UI Light" panose="020B0502040204020203" pitchFamily="34" charset="0"/>
                <a:cs typeface="Arial" pitchFamily="34" charset="0"/>
              </a:defRPr>
            </a:lvl1pPr>
          </a:lstStyle>
          <a:p>
            <a:r>
              <a:rPr lang="en-US" dirty="0">
                <a:solidFill>
                  <a:srgbClr val="FF0000"/>
                </a:solidFill>
              </a:rPr>
              <a:t>Behavioral Cues</a:t>
            </a:r>
          </a:p>
        </p:txBody>
      </p:sp>
      <p:sp>
        <p:nvSpPr>
          <p:cNvPr id="86" name="TextBox 85"/>
          <p:cNvSpPr txBox="1"/>
          <p:nvPr/>
        </p:nvSpPr>
        <p:spPr>
          <a:xfrm>
            <a:off x="7437720" y="3438886"/>
            <a:ext cx="3651200" cy="230832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numCol="2" rtlCol="0">
            <a:spAutoFit/>
          </a:bodyPr>
          <a:lstStyle/>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Excessive Noise</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Air Quality</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Sidewalk Condition</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Electrical Issues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Rodents</a:t>
            </a: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Lead </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Seasonality</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Sewer overflows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Heating problems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+22 other types</a:t>
            </a:r>
          </a:p>
        </p:txBody>
      </p:sp>
      <p:sp>
        <p:nvSpPr>
          <p:cNvPr id="89" name="TextBox 88"/>
          <p:cNvSpPr txBox="1"/>
          <p:nvPr/>
        </p:nvSpPr>
        <p:spPr>
          <a:xfrm>
            <a:off x="7437720" y="4834594"/>
            <a:ext cx="3651200" cy="212365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numCol="2" rtlCol="0">
            <a:spAutoFit/>
          </a:bodyPr>
          <a:lstStyle/>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Sidewalk cleanliness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Loose Trash</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Failure to Maintain</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Signage, Postings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Work without permit</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Illegal alteration</a:t>
            </a: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Accumulation of combustible waste</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Missing certificates of fitness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Cert. of Occupancy not reflective</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+19 other types</a:t>
            </a: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p:txBody>
      </p:sp>
      <p:pic>
        <p:nvPicPr>
          <p:cNvPr id="98" name="Picture 97" descr="http://images.all-free-download.com/images/graphiclarge/buildings2icon64x64_115670.jpg"/>
          <p:cNvPicPr>
            <a:picLocks noChangeAspect="1" noChangeArrowheads="1"/>
          </p:cNvPicPr>
          <p:nvPr/>
        </p:nvPicPr>
        <p:blipFill rotWithShape="1">
          <a:blip r:embed="rId3"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9178585" y="1497601"/>
            <a:ext cx="706028" cy="54194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0" descr="http://t0.gstatic.com/images?q=tbn:ANd9GcRdSA2tmOs0KgTyONAq3agPmXVkY1LiLgE-afNqNArP0baE-kE22A"/>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928867" y="1497601"/>
            <a:ext cx="592355" cy="54194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2" descr="http://www.funicebreaker.com/wp-content/uploads/2012/12/walking-man-black-hi.png"/>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652869" y="1497601"/>
            <a:ext cx="320815" cy="541942"/>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p:cNvSpPr/>
          <p:nvPr/>
        </p:nvSpPr>
        <p:spPr>
          <a:xfrm>
            <a:off x="8108678" y="1026633"/>
            <a:ext cx="526106" cy="1323439"/>
          </a:xfrm>
          <a:prstGeom prst="rect">
            <a:avLst/>
          </a:prstGeom>
        </p:spPr>
        <p:txBody>
          <a:bodyPr wrap="none">
            <a:spAutoFit/>
          </a:bodyPr>
          <a:lstStyle/>
          <a:p>
            <a:r>
              <a:rPr lang="en-US" sz="8000" dirty="0">
                <a:solidFill>
                  <a:schemeClr val="tx1">
                    <a:lumMod val="65000"/>
                    <a:lumOff val="35000"/>
                  </a:schemeClr>
                </a:solidFill>
                <a:latin typeface="Helvetica" panose="020B0604020202020204" pitchFamily="34" charset="0"/>
                <a:cs typeface="Helvetica" panose="020B0604020202020204" pitchFamily="34" charset="0"/>
              </a:rPr>
              <a:t>(</a:t>
            </a:r>
            <a:endParaRPr lang="en-US" sz="1400" dirty="0">
              <a:solidFill>
                <a:schemeClr val="tx1">
                  <a:lumMod val="65000"/>
                  <a:lumOff val="35000"/>
                </a:schemeClr>
              </a:solidFill>
            </a:endParaRPr>
          </a:p>
        </p:txBody>
      </p:sp>
      <p:sp>
        <p:nvSpPr>
          <p:cNvPr id="108" name="Rectangle 107"/>
          <p:cNvSpPr/>
          <p:nvPr/>
        </p:nvSpPr>
        <p:spPr>
          <a:xfrm>
            <a:off x="10811614" y="1003679"/>
            <a:ext cx="526106" cy="1323439"/>
          </a:xfrm>
          <a:prstGeom prst="rect">
            <a:avLst/>
          </a:prstGeom>
        </p:spPr>
        <p:txBody>
          <a:bodyPr wrap="none">
            <a:spAutoFit/>
          </a:bodyPr>
          <a:lstStyle/>
          <a:p>
            <a:r>
              <a:rPr lang="en-US" sz="8000" dirty="0">
                <a:solidFill>
                  <a:schemeClr val="tx1">
                    <a:lumMod val="65000"/>
                    <a:lumOff val="35000"/>
                  </a:schemeClr>
                </a:solidFill>
                <a:latin typeface="Helvetica" panose="020B0604020202020204" pitchFamily="34" charset="0"/>
                <a:cs typeface="Helvetica" panose="020B0604020202020204" pitchFamily="34" charset="0"/>
              </a:rPr>
              <a:t>)</a:t>
            </a:r>
            <a:endParaRPr lang="en-US" sz="1400" dirty="0">
              <a:solidFill>
                <a:schemeClr val="tx1">
                  <a:lumMod val="65000"/>
                  <a:lumOff val="35000"/>
                </a:schemeClr>
              </a:solidFill>
            </a:endParaRPr>
          </a:p>
        </p:txBody>
      </p:sp>
      <p:sp>
        <p:nvSpPr>
          <p:cNvPr id="109" name="Rectangle 108"/>
          <p:cNvSpPr/>
          <p:nvPr/>
        </p:nvSpPr>
        <p:spPr>
          <a:xfrm>
            <a:off x="8838204" y="1065235"/>
            <a:ext cx="425116" cy="1200329"/>
          </a:xfrm>
          <a:prstGeom prst="rect">
            <a:avLst/>
          </a:prstGeom>
        </p:spPr>
        <p:txBody>
          <a:bodyPr wrap="none">
            <a:spAutoFit/>
          </a:bodyPr>
          <a:lstStyle/>
          <a:p>
            <a:r>
              <a:rPr lang="en-US" sz="7200" dirty="0">
                <a:solidFill>
                  <a:schemeClr val="tx1">
                    <a:lumMod val="65000"/>
                    <a:lumOff val="35000"/>
                  </a:schemeClr>
                </a:solidFill>
                <a:latin typeface="Helvetica" panose="020B0604020202020204" pitchFamily="34" charset="0"/>
                <a:cs typeface="Helvetica" panose="020B0604020202020204" pitchFamily="34" charset="0"/>
              </a:rPr>
              <a:t>|</a:t>
            </a:r>
            <a:endParaRPr lang="en-US" sz="1200" dirty="0">
              <a:solidFill>
                <a:schemeClr val="tx1">
                  <a:lumMod val="65000"/>
                  <a:lumOff val="35000"/>
                </a:schemeClr>
              </a:solidFill>
            </a:endParaRPr>
          </a:p>
        </p:txBody>
      </p:sp>
      <p:pic>
        <p:nvPicPr>
          <p:cNvPr id="110" name="Picture 2" descr="http://www.psdgraphics.com/file/flame-symbol.jpg"/>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474551" y="1252326"/>
            <a:ext cx="491508" cy="907550"/>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p:cNvSpPr txBox="1"/>
          <p:nvPr/>
        </p:nvSpPr>
        <p:spPr>
          <a:xfrm>
            <a:off x="7336741" y="1564869"/>
            <a:ext cx="1144756" cy="374290"/>
          </a:xfrm>
          <a:prstGeom prst="rect">
            <a:avLst/>
          </a:prstGeom>
          <a:noFill/>
        </p:spPr>
        <p:txBody>
          <a:bodyPr wrap="square" rtlCol="0" anchor="ctr">
            <a:spAutoFit/>
          </a:bodyPr>
          <a:lstStyle/>
          <a:p>
            <a:r>
              <a:rPr lang="en-US" b="1" dirty="0">
                <a:solidFill>
                  <a:schemeClr val="tx1">
                    <a:lumMod val="65000"/>
                    <a:lumOff val="35000"/>
                  </a:schemeClr>
                </a:solidFill>
                <a:latin typeface="Helvetica" panose="020B0604020202020204" pitchFamily="34" charset="0"/>
                <a:cs typeface="Helvetica" panose="020B0604020202020204" pitchFamily="34" charset="0"/>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rPr>
              <a:t>Prob</a:t>
            </a:r>
            <a:endParaRPr lang="en-US" sz="2400" b="1" dirty="0">
              <a:solidFill>
                <a:schemeClr val="tx1">
                  <a:lumMod val="65000"/>
                  <a:lumOff val="35000"/>
                </a:schemeClr>
              </a:solidFill>
              <a:latin typeface="Helvetica" panose="020B0604020202020204" pitchFamily="34" charset="0"/>
              <a:cs typeface="Helvetica" panose="020B0604020202020204" pitchFamily="34" charset="0"/>
            </a:endParaRPr>
          </a:p>
        </p:txBody>
      </p:sp>
      <p:cxnSp>
        <p:nvCxnSpPr>
          <p:cNvPr id="112" name="Straight Connector 111"/>
          <p:cNvCxnSpPr/>
          <p:nvPr/>
        </p:nvCxnSpPr>
        <p:spPr>
          <a:xfrm>
            <a:off x="6541343" y="7937"/>
            <a:ext cx="0" cy="2761788"/>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541344" y="2758612"/>
            <a:ext cx="5894348" cy="0"/>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384225" y="125803"/>
            <a:ext cx="4766271" cy="954107"/>
          </a:xfrm>
          <a:prstGeom prst="rect">
            <a:avLst/>
          </a:prstGeom>
        </p:spPr>
        <p:txBody>
          <a:bodyPr wrap="square">
            <a:spAutoFit/>
          </a:bodyPr>
          <a:lstStyle/>
          <a:p>
            <a:pPr algn="ctr"/>
            <a:r>
              <a:rPr lang="en-US" b="1" dirty="0">
                <a:solidFill>
                  <a:srgbClr val="C00000"/>
                </a:solidFill>
                <a:latin typeface="Avenir Book" charset="0"/>
                <a:ea typeface="Avenir Book" charset="0"/>
                <a:cs typeface="Avenir Book" charset="0"/>
              </a:rPr>
              <a:t>One Risk Model per Incident Type for Each Battalion (49 models)</a:t>
            </a:r>
          </a:p>
          <a:p>
            <a:pPr algn="ctr"/>
            <a:endParaRPr lang="en-US" sz="2000" dirty="0">
              <a:solidFill>
                <a:schemeClr val="bg1">
                  <a:lumMod val="50000"/>
                </a:schemeClr>
              </a:solidFill>
              <a:latin typeface="Avenir Book" charset="0"/>
              <a:ea typeface="Avenir Book" charset="0"/>
              <a:cs typeface="Avenir Book" charset="0"/>
            </a:endParaRPr>
          </a:p>
        </p:txBody>
      </p:sp>
      <p:sp>
        <p:nvSpPr>
          <p:cNvPr id="116" name="TextBox 115"/>
          <p:cNvSpPr txBox="1"/>
          <p:nvPr/>
        </p:nvSpPr>
        <p:spPr>
          <a:xfrm>
            <a:off x="6803085" y="4517375"/>
            <a:ext cx="4145467" cy="369332"/>
          </a:xfrm>
          <a:prstGeom prst="rect">
            <a:avLst/>
          </a:prstGeom>
        </p:spPr>
        <p:txBody>
          <a:bodyPr wrap="square">
            <a:spAutoFit/>
          </a:bodyPr>
          <a:lstStyle>
            <a:defPPr>
              <a:defRPr lang="en-US"/>
            </a:defPPr>
            <a:lvl1pPr algn="ctr">
              <a:defRPr b="1">
                <a:solidFill>
                  <a:srgbClr val="C00000"/>
                </a:solidFill>
                <a:latin typeface="Segoe UI Light" panose="020B0502040204020203" pitchFamily="34" charset="0"/>
                <a:cs typeface="Arial" pitchFamily="34" charset="0"/>
              </a:defRPr>
            </a:lvl1pPr>
          </a:lstStyle>
          <a:p>
            <a:r>
              <a:rPr lang="en-US" dirty="0">
                <a:solidFill>
                  <a:srgbClr val="92921E"/>
                </a:solidFill>
              </a:rPr>
              <a:t>Violation Activity</a:t>
            </a:r>
          </a:p>
        </p:txBody>
      </p:sp>
      <p:sp>
        <p:nvSpPr>
          <p:cNvPr id="117" name="Rectangle 116"/>
          <p:cNvSpPr/>
          <p:nvPr/>
        </p:nvSpPr>
        <p:spPr>
          <a:xfrm>
            <a:off x="6514052" y="2499366"/>
            <a:ext cx="1997096" cy="276999"/>
          </a:xfrm>
          <a:prstGeom prst="rect">
            <a:avLst/>
          </a:prstGeom>
        </p:spPr>
        <p:txBody>
          <a:bodyPr wrap="square">
            <a:spAutoFit/>
          </a:bodyPr>
          <a:lstStyle/>
          <a:p>
            <a:r>
              <a:rPr lang="en-US" sz="1200" b="1" dirty="0">
                <a:solidFill>
                  <a:schemeClr val="bg1">
                    <a:lumMod val="75000"/>
                  </a:schemeClr>
                </a:solidFill>
                <a:latin typeface="Segoe UI Light" panose="020B0502040204020203" pitchFamily="34" charset="0"/>
                <a:cs typeface="Arial" pitchFamily="34" charset="0"/>
              </a:rPr>
              <a:t>DEFINITION</a:t>
            </a:r>
            <a:endParaRPr lang="en-US" sz="1400" b="1" dirty="0">
              <a:solidFill>
                <a:schemeClr val="bg1">
                  <a:lumMod val="75000"/>
                </a:schemeClr>
              </a:solidFill>
              <a:latin typeface="Segoe UI Light" panose="020B0502040204020203" pitchFamily="34" charset="0"/>
              <a:cs typeface="Arial" pitchFamily="34" charset="0"/>
            </a:endParaRPr>
          </a:p>
        </p:txBody>
      </p:sp>
      <p:sp>
        <p:nvSpPr>
          <p:cNvPr id="118" name="Rectangle 117"/>
          <p:cNvSpPr/>
          <p:nvPr/>
        </p:nvSpPr>
        <p:spPr>
          <a:xfrm>
            <a:off x="6514052" y="2705352"/>
            <a:ext cx="1997096" cy="276999"/>
          </a:xfrm>
          <a:prstGeom prst="rect">
            <a:avLst/>
          </a:prstGeom>
        </p:spPr>
        <p:txBody>
          <a:bodyPr wrap="square">
            <a:spAutoFit/>
          </a:bodyPr>
          <a:lstStyle/>
          <a:p>
            <a:r>
              <a:rPr lang="en-US" sz="1200" b="1" dirty="0">
                <a:solidFill>
                  <a:schemeClr val="bg1">
                    <a:lumMod val="75000"/>
                  </a:schemeClr>
                </a:solidFill>
                <a:latin typeface="Segoe UI Light" panose="020B0502040204020203" pitchFamily="34" charset="0"/>
                <a:cs typeface="Arial" pitchFamily="34" charset="0"/>
              </a:rPr>
              <a:t>FORMULATION</a:t>
            </a:r>
            <a:endParaRPr lang="en-US" sz="1400" b="1" dirty="0">
              <a:solidFill>
                <a:schemeClr val="bg1">
                  <a:lumMod val="75000"/>
                </a:schemeClr>
              </a:solidFill>
              <a:latin typeface="Segoe UI Light" panose="020B0502040204020203" pitchFamily="34" charset="0"/>
              <a:cs typeface="Arial" pitchFamily="34" charset="0"/>
            </a:endParaRPr>
          </a:p>
        </p:txBody>
      </p:sp>
      <p:pic>
        <p:nvPicPr>
          <p:cNvPr id="119" name="Picture 118" descr="http://images.all-free-download.com/images/graphiclarge/buildings2icon64x64_115670.jpg"/>
          <p:cNvPicPr>
            <a:picLocks noChangeAspect="1" noChangeArrowheads="1"/>
          </p:cNvPicPr>
          <p:nvPr/>
        </p:nvPicPr>
        <p:blipFill rotWithShape="1">
          <a:blip r:embed="rId7"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3128797" y="1296651"/>
            <a:ext cx="478228" cy="36708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0" descr="http://t0.gstatic.com/images?q=tbn:ANd9GcRdSA2tmOs0KgTyONAq3agPmXVkY1LiLgE-afNqNArP0baE-kE22A"/>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16942" y="4488800"/>
            <a:ext cx="428267" cy="391819"/>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 descr="http://www.funicebreaker.com/wp-content/uploads/2012/12/walking-man-black-hi.png"/>
          <p:cNvPicPr>
            <a:picLocks noChangeAspect="1" noChangeArrowheads="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70667" y="3065653"/>
            <a:ext cx="246523" cy="41644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p:cNvSpPr/>
          <p:nvPr/>
        </p:nvSpPr>
        <p:spPr>
          <a:xfrm>
            <a:off x="1195260" y="696763"/>
            <a:ext cx="3015000" cy="338554"/>
          </a:xfrm>
          <a:prstGeom prst="rect">
            <a:avLst/>
          </a:prstGeom>
        </p:spPr>
        <p:txBody>
          <a:bodyPr wrap="square">
            <a:spAutoFit/>
          </a:bodyPr>
          <a:lstStyle/>
          <a:p>
            <a:pPr algn="ctr"/>
            <a:r>
              <a:rPr lang="en-US" sz="1600" dirty="0">
                <a:solidFill>
                  <a:schemeClr val="tx1">
                    <a:lumMod val="65000"/>
                    <a:lumOff val="35000"/>
                  </a:schemeClr>
                </a:solidFill>
                <a:latin typeface="Segoe UI Light" panose="020B0502040204020203" pitchFamily="34" charset="0"/>
                <a:cs typeface="Arial" pitchFamily="34" charset="0"/>
              </a:rPr>
              <a:t>Risk score: </a:t>
            </a:r>
            <a:r>
              <a:rPr lang="en-US" sz="1600" b="1" dirty="0">
                <a:solidFill>
                  <a:srgbClr val="FF0000"/>
                </a:solidFill>
                <a:latin typeface="Segoe UI Light" panose="020B0502040204020203" pitchFamily="34" charset="0"/>
                <a:cs typeface="Arial" pitchFamily="34" charset="0"/>
              </a:rPr>
              <a:t>Depends </a:t>
            </a:r>
          </a:p>
        </p:txBody>
      </p:sp>
      <p:sp>
        <p:nvSpPr>
          <p:cNvPr id="123" name="TextBox 122"/>
          <p:cNvSpPr txBox="1"/>
          <p:nvPr/>
        </p:nvSpPr>
        <p:spPr>
          <a:xfrm>
            <a:off x="950607" y="195118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75000"/>
                  </a:schemeClr>
                </a:solidFill>
                <a:latin typeface="Segoe UI Light" panose="020B0502040204020203" pitchFamily="34" charset="0"/>
                <a:cs typeface="Arial" pitchFamily="34" charset="0"/>
              </a:rPr>
              <a:t>Width </a:t>
            </a:r>
          </a:p>
        </p:txBody>
      </p:sp>
      <p:sp>
        <p:nvSpPr>
          <p:cNvPr id="124" name="TextBox 123"/>
          <p:cNvSpPr txBox="1"/>
          <p:nvPr/>
        </p:nvSpPr>
        <p:spPr>
          <a:xfrm rot="18505671">
            <a:off x="580101" y="172083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75000"/>
                  </a:schemeClr>
                </a:solidFill>
                <a:latin typeface="Segoe UI Light" panose="020B0502040204020203" pitchFamily="34" charset="0"/>
                <a:cs typeface="Arial" pitchFamily="34" charset="0"/>
              </a:rPr>
              <a:t>Depth</a:t>
            </a:r>
          </a:p>
        </p:txBody>
      </p:sp>
      <p:sp>
        <p:nvSpPr>
          <p:cNvPr id="125" name="TextBox 124"/>
          <p:cNvSpPr txBox="1"/>
          <p:nvPr/>
        </p:nvSpPr>
        <p:spPr>
          <a:xfrm>
            <a:off x="3158600" y="3302811"/>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chemeClr val="accent6">
                    <a:lumMod val="50000"/>
                  </a:schemeClr>
                </a:solidFill>
                <a:latin typeface="Segoe UI Light" panose="020B0502040204020203" pitchFamily="34" charset="0"/>
                <a:cs typeface="Arial" pitchFamily="34" charset="0"/>
              </a:defRPr>
            </a:lvl1pPr>
          </a:lstStyle>
          <a:p>
            <a:r>
              <a:rPr lang="en-US" dirty="0">
                <a:latin typeface="Avenir Book" charset="0"/>
                <a:ea typeface="Avenir Book" charset="0"/>
                <a:cs typeface="Avenir Book" charset="0"/>
              </a:rPr>
              <a:t>Previous Fires </a:t>
            </a:r>
          </a:p>
          <a:p>
            <a:r>
              <a:rPr lang="en-US" dirty="0">
                <a:latin typeface="Avenir Book" charset="0"/>
                <a:ea typeface="Avenir Book" charset="0"/>
                <a:cs typeface="Avenir Book" charset="0"/>
              </a:rPr>
              <a:t>or Injury</a:t>
            </a:r>
          </a:p>
        </p:txBody>
      </p:sp>
      <p:cxnSp>
        <p:nvCxnSpPr>
          <p:cNvPr id="126" name="Straight Arrow Connector 125"/>
          <p:cNvCxnSpPr/>
          <p:nvPr/>
        </p:nvCxnSpPr>
        <p:spPr>
          <a:xfrm flipH="1" flipV="1">
            <a:off x="2307984" y="3593524"/>
            <a:ext cx="1348740" cy="27213"/>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2388040" y="3620736"/>
            <a:ext cx="1268684" cy="126616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5" name="Picture 2" descr="http://www.fdnyfoundation.org/wp-content/uploads/379x250_fdny_logo.jpg"/>
          <p:cNvPicPr>
            <a:picLocks noChangeAspect="1" noChangeArrowheads="1"/>
          </p:cNvPicPr>
          <p:nvPr/>
        </p:nvPicPr>
        <p:blipFill rotWithShape="1">
          <a:blip r:embed="rId10" cstate="screen">
            <a:extLst>
              <a:ext uri="{BEBA8EAE-BF5A-486C-A8C5-ECC9F3942E4B}">
                <a14:imgProps xmlns:a14="http://schemas.microsoft.com/office/drawing/2010/main">
                  <a14:imgLayer r:embed="rId11">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45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par>
                                <p:cTn id="39" presetID="1" presetClass="entr" presetSubtype="0" fill="hold" grpId="0" nodeType="withEffect" nodePh="1">
                                  <p:stCondLst>
                                    <p:cond delay="0"/>
                                  </p:stCondLst>
                                  <p:endCondLst>
                                    <p:cond evt="begin" delay="0">
                                      <p:tn val="39"/>
                                    </p:cond>
                                  </p:end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2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3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4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4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3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4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6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6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1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2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2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2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25"/>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2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8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2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41" grpId="0" animBg="1"/>
      <p:bldP spid="79" grpId="0" animBg="1"/>
      <p:bldP spid="81" grpId="0" animBg="1"/>
      <p:bldP spid="82" grpId="0" animBg="1"/>
      <p:bldP spid="84" grpId="0" animBg="1"/>
      <p:bldP spid="85" grpId="0" animBg="1"/>
      <p:bldP spid="87" grpId="0" animBg="1"/>
      <p:bldP spid="88" grpId="0" animBg="1"/>
      <p:bldP spid="90" grpId="0" animBg="1"/>
      <p:bldP spid="91" grpId="0" animBg="1"/>
      <p:bldP spid="93" grpId="0" animBg="1"/>
      <p:bldP spid="94" grpId="0" animBg="1"/>
      <p:bldP spid="96" grpId="0" animBg="1"/>
      <p:bldP spid="97" grpId="0" animBg="1"/>
      <p:bldP spid="101" grpId="0" animBg="1"/>
      <p:bldP spid="102" grpId="0" animBg="1"/>
      <p:bldP spid="3" grpId="0"/>
      <p:bldP spid="19" grpId="0"/>
      <p:bldP spid="22" grpId="0"/>
      <p:bldP spid="25" grpId="0"/>
      <p:bldP spid="5"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7" grpId="0" animBg="1"/>
      <p:bldP spid="8" grpId="0" animBg="1"/>
      <p:bldP spid="9" grpId="0" animBg="1"/>
      <p:bldP spid="128" grpId="0"/>
      <p:bldP spid="52" grpId="0" animBg="1"/>
      <p:bldP spid="133" grpId="0"/>
      <p:bldP spid="142" grpId="0"/>
      <p:bldP spid="1036" grpId="0"/>
      <p:bldP spid="161" grpId="0" animBg="1"/>
      <p:bldP spid="164" grpId="0" animBg="1"/>
      <p:bldP spid="165" grpId="0" animBg="1"/>
      <p:bldP spid="173" grpId="0"/>
      <p:bldP spid="1052" grpId="0"/>
      <p:bldP spid="78" grpId="0"/>
      <p:bldP spid="86" grpId="0"/>
      <p:bldP spid="89" grpId="0"/>
      <p:bldP spid="115" grpId="0"/>
      <p:bldP spid="116" grpId="0"/>
      <p:bldP spid="122" grpId="0"/>
      <p:bldP spid="123" grpId="0"/>
      <p:bldP spid="124" grpId="0"/>
      <p:bldP spid="12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2862322"/>
          </a:xfrm>
          <a:prstGeom prst="rect">
            <a:avLst/>
          </a:prstGeom>
          <a:noFill/>
        </p:spPr>
        <p:txBody>
          <a:bodyPr wrap="square" rtlCol="0">
            <a:spAutoFit/>
          </a:bodyPr>
          <a:lstStyle/>
          <a:p>
            <a:pPr marL="571500" indent="-571500">
              <a:buFont typeface="Arial" charset="0"/>
              <a:buChar char="•"/>
            </a:pPr>
            <a:r>
              <a:rPr lang="en-US" sz="3600" dirty="0" err="1">
                <a:solidFill>
                  <a:schemeClr val="tx2"/>
                </a:solidFill>
                <a:latin typeface="Avenir Book" charset="0"/>
                <a:ea typeface="Avenir Book" charset="0"/>
                <a:cs typeface="Avenir Book" charset="0"/>
              </a:rPr>
              <a:t>Homeworks</a:t>
            </a:r>
            <a:r>
              <a:rPr lang="en-US" sz="3600" dirty="0">
                <a:solidFill>
                  <a:schemeClr val="tx2"/>
                </a:solidFill>
                <a:latin typeface="Avenir Book" charset="0"/>
                <a:ea typeface="Avenir Book" charset="0"/>
                <a:cs typeface="Avenir Book" charset="0"/>
              </a:rPr>
              <a:t> #1 and #2</a:t>
            </a:r>
          </a:p>
          <a:p>
            <a:pPr marL="571500" indent="-571500">
              <a:buFont typeface="Arial" charset="0"/>
              <a:buChar char="•"/>
            </a:pPr>
            <a:r>
              <a:rPr lang="en-US" sz="3600" dirty="0">
                <a:solidFill>
                  <a:schemeClr val="bg1">
                    <a:lumMod val="65000"/>
                  </a:schemeClr>
                </a:solidFill>
                <a:latin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 </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2</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681790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24000" y="243458"/>
            <a:ext cx="9144000" cy="4001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24001" y="243458"/>
            <a:ext cx="9160207" cy="400110"/>
          </a:xfrm>
          <a:prstGeom prst="rect">
            <a:avLst/>
          </a:prstGeom>
          <a:noFill/>
        </p:spPr>
        <p:txBody>
          <a:bodyPr wrap="square" rtlCol="0">
            <a:spAutoFit/>
          </a:bodyPr>
          <a:lstStyle/>
          <a:p>
            <a:pPr algn="ctr"/>
            <a:r>
              <a:rPr lang="en-US" sz="2000" b="1" dirty="0">
                <a:solidFill>
                  <a:srgbClr val="C00000"/>
                </a:solidFill>
                <a:latin typeface="Avenir Book" charset="0"/>
                <a:ea typeface="Avenir Book" charset="0"/>
                <a:cs typeface="Avenir Book" charset="0"/>
              </a:rPr>
              <a:t>Risk Sequence of FDNY Battalion 2 </a:t>
            </a:r>
            <a:endParaRPr lang="en-US" sz="2000" dirty="0">
              <a:solidFill>
                <a:srgbClr val="C00000"/>
              </a:solidFill>
              <a:latin typeface="Avenir Book" charset="0"/>
              <a:ea typeface="Avenir Book" charset="0"/>
              <a:cs typeface="Avenir Book" charset="0"/>
            </a:endParaRPr>
          </a:p>
        </p:txBody>
      </p:sp>
      <p:pic>
        <p:nvPicPr>
          <p:cNvPr id="1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44197" y="1012899"/>
            <a:ext cx="9703605" cy="575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643568"/>
            <a:ext cx="9144000" cy="369332"/>
          </a:xfrm>
          <a:prstGeom prst="rect">
            <a:avLst/>
          </a:prstGeom>
          <a:noFill/>
        </p:spPr>
        <p:txBody>
          <a:bodyPr wrap="square" rtlCol="0">
            <a:spAutoFit/>
          </a:bodyPr>
          <a:lstStyle/>
          <a:p>
            <a:pPr algn="ctr"/>
            <a:r>
              <a:rPr lang="en-US" dirty="0">
                <a:solidFill>
                  <a:schemeClr val="bg1">
                    <a:lumMod val="50000"/>
                  </a:schemeClr>
                </a:solidFill>
                <a:latin typeface="Avenir Book" charset="0"/>
                <a:ea typeface="Avenir Book" charset="0"/>
                <a:cs typeface="Avenir Book" charset="0"/>
                <a:sym typeface="Wingdings" panose="05000000000000000000" pitchFamily="2" charset="2"/>
              </a:rPr>
              <a:t> </a:t>
            </a:r>
            <a:r>
              <a:rPr lang="en-US" dirty="0">
                <a:solidFill>
                  <a:schemeClr val="bg1">
                    <a:lumMod val="50000"/>
                  </a:schemeClr>
                </a:solidFill>
                <a:latin typeface="Avenir Book" charset="0"/>
                <a:ea typeface="Avenir Book" charset="0"/>
                <a:cs typeface="Avenir Book" charset="0"/>
              </a:rPr>
              <a:t>Time </a:t>
            </a:r>
            <a:r>
              <a:rPr lang="en-US" dirty="0">
                <a:solidFill>
                  <a:schemeClr val="bg1">
                    <a:lumMod val="50000"/>
                  </a:schemeClr>
                </a:solidFill>
                <a:latin typeface="Avenir Book" charset="0"/>
                <a:ea typeface="Avenir Book" charset="0"/>
                <a:cs typeface="Avenir Book" charset="0"/>
                <a:sym typeface="Wingdings" panose="05000000000000000000" pitchFamily="2" charset="2"/>
              </a:rPr>
              <a:t></a:t>
            </a:r>
            <a:endParaRPr lang="en-US" dirty="0">
              <a:solidFill>
                <a:schemeClr val="bg1">
                  <a:lumMod val="50000"/>
                </a:schemeClr>
              </a:solidFill>
              <a:latin typeface="Avenir Book" charset="0"/>
              <a:ea typeface="Avenir Book" charset="0"/>
              <a:cs typeface="Avenir Book" charset="0"/>
            </a:endParaRPr>
          </a:p>
        </p:txBody>
      </p:sp>
      <p:sp>
        <p:nvSpPr>
          <p:cNvPr id="19" name="TextBox 18"/>
          <p:cNvSpPr txBox="1"/>
          <p:nvPr/>
        </p:nvSpPr>
        <p:spPr>
          <a:xfrm rot="16200000">
            <a:off x="-1477470" y="3703375"/>
            <a:ext cx="5074001" cy="369332"/>
          </a:xfrm>
          <a:prstGeom prst="rect">
            <a:avLst/>
          </a:prstGeom>
          <a:noFill/>
        </p:spPr>
        <p:txBody>
          <a:bodyPr wrap="square" rtlCol="0">
            <a:spAutoFit/>
          </a:bodyPr>
          <a:lstStyle/>
          <a:p>
            <a:pPr algn="ctr"/>
            <a:r>
              <a:rPr lang="en-US" dirty="0">
                <a:solidFill>
                  <a:schemeClr val="bg1">
                    <a:lumMod val="50000"/>
                  </a:schemeClr>
                </a:solidFill>
                <a:latin typeface="Avenir Book" charset="0"/>
                <a:ea typeface="Avenir Book" charset="0"/>
                <a:cs typeface="Avenir Book" charset="0"/>
                <a:sym typeface="Wingdings" panose="05000000000000000000" pitchFamily="2" charset="2"/>
              </a:rPr>
              <a:t> </a:t>
            </a:r>
            <a:r>
              <a:rPr lang="en-US" dirty="0">
                <a:solidFill>
                  <a:schemeClr val="bg1">
                    <a:lumMod val="50000"/>
                  </a:schemeClr>
                </a:solidFill>
                <a:latin typeface="Avenir Book" charset="0"/>
                <a:ea typeface="Avenir Book" charset="0"/>
                <a:cs typeface="Avenir Book" charset="0"/>
              </a:rPr>
              <a:t>Buildings </a:t>
            </a:r>
            <a:r>
              <a:rPr lang="en-US" dirty="0">
                <a:solidFill>
                  <a:schemeClr val="bg1">
                    <a:lumMod val="50000"/>
                  </a:schemeClr>
                </a:solidFill>
                <a:latin typeface="Avenir Book" charset="0"/>
                <a:ea typeface="Avenir Book" charset="0"/>
                <a:cs typeface="Avenir Book" charset="0"/>
                <a:sym typeface="Wingdings" panose="05000000000000000000" pitchFamily="2" charset="2"/>
              </a:rPr>
              <a:t></a:t>
            </a:r>
            <a:endParaRPr lang="en-US" dirty="0">
              <a:solidFill>
                <a:schemeClr val="bg1">
                  <a:lumMod val="50000"/>
                </a:schemeClr>
              </a:solidFill>
              <a:latin typeface="Avenir Book" charset="0"/>
              <a:ea typeface="Avenir Book" charset="0"/>
              <a:cs typeface="Avenir Book" charset="0"/>
            </a:endParaRPr>
          </a:p>
        </p:txBody>
      </p:sp>
      <p:pic>
        <p:nvPicPr>
          <p:cNvPr id="9"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651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2308324"/>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tx2"/>
                </a:solidFill>
                <a:latin typeface="Avenir Book" charset="0"/>
                <a:ea typeface="Avenir Book" charset="0"/>
                <a:cs typeface="Avenir Book" charset="0"/>
              </a:rPr>
              <a:t>Supervised Learning</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21</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2065496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Uses</a:t>
            </a: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what is supervised learning?!</a:t>
            </a:r>
            <a:endParaRPr lang="en-US" sz="3600" dirty="0">
              <a:solidFill>
                <a:schemeClr val="bg1"/>
              </a:solidFill>
              <a:latin typeface="Avenir Book" charset="0"/>
              <a:ea typeface="Avenir Book" charset="0"/>
              <a:cs typeface="Avenir Book" charset="0"/>
            </a:endParaRPr>
          </a:p>
        </p:txBody>
      </p:sp>
      <p:sp>
        <p:nvSpPr>
          <p:cNvPr id="11" name="Content Placeholder 9"/>
          <p:cNvSpPr txBox="1">
            <a:spLocks/>
          </p:cNvSpPr>
          <p:nvPr/>
        </p:nvSpPr>
        <p:spPr>
          <a:xfrm>
            <a:off x="821972" y="1823311"/>
            <a:ext cx="3471535" cy="126274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chemeClr val="bg1"/>
                </a:solidFill>
                <a:latin typeface="Avenir Book" charset="0"/>
                <a:ea typeface="Avenir Book" charset="0"/>
                <a:cs typeface="Avenir Book" charset="0"/>
              </a:rPr>
              <a:t>Predicting</a:t>
            </a:r>
            <a:r>
              <a:rPr lang="en-US" sz="2000" dirty="0">
                <a:solidFill>
                  <a:schemeClr val="bg1"/>
                </a:solidFill>
                <a:latin typeface="Avenir Book" charset="0"/>
                <a:ea typeface="Avenir Book" charset="0"/>
                <a:cs typeface="Avenir Book" charset="0"/>
              </a:rPr>
              <a:t> the chance that homes are with or without heat or electricity after a natural disaster.</a:t>
            </a:r>
            <a:endParaRPr lang="en-US" sz="1600" dirty="0">
              <a:solidFill>
                <a:schemeClr val="bg1"/>
              </a:solidFill>
              <a:latin typeface="Avenir Book" charset="0"/>
              <a:ea typeface="Avenir Book" charset="0"/>
              <a:cs typeface="Avenir Book" charset="0"/>
            </a:endParaRPr>
          </a:p>
        </p:txBody>
      </p:sp>
      <p:sp>
        <p:nvSpPr>
          <p:cNvPr id="12" name="Content Placeholder 9"/>
          <p:cNvSpPr txBox="1">
            <a:spLocks/>
          </p:cNvSpPr>
          <p:nvPr/>
        </p:nvSpPr>
        <p:spPr>
          <a:xfrm>
            <a:off x="831381" y="4522966"/>
            <a:ext cx="3458651" cy="1320800"/>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chemeClr val="bg1"/>
                </a:solidFill>
                <a:latin typeface="Avenir Book" charset="0"/>
                <a:ea typeface="Avenir Book" charset="0"/>
                <a:cs typeface="Avenir Book" charset="0"/>
              </a:rPr>
              <a:t>Identifying</a:t>
            </a:r>
            <a:r>
              <a:rPr lang="en-US" sz="2000" dirty="0">
                <a:solidFill>
                  <a:schemeClr val="bg1"/>
                </a:solidFill>
                <a:latin typeface="Avenir Book" charset="0"/>
                <a:ea typeface="Avenir Book" charset="0"/>
                <a:cs typeface="Avenir Book" charset="0"/>
              </a:rPr>
              <a:t> infrastructure that is most critical for homeland security protection.</a:t>
            </a:r>
            <a:endParaRPr lang="en-US" sz="1600" dirty="0">
              <a:solidFill>
                <a:schemeClr val="bg1"/>
              </a:solidFill>
              <a:latin typeface="Avenir Book" charset="0"/>
              <a:ea typeface="Avenir Book" charset="0"/>
              <a:cs typeface="Avenir Book" charset="0"/>
            </a:endParaRPr>
          </a:p>
        </p:txBody>
      </p:sp>
      <p:sp>
        <p:nvSpPr>
          <p:cNvPr id="13" name="Content Placeholder 9"/>
          <p:cNvSpPr txBox="1">
            <a:spLocks/>
          </p:cNvSpPr>
          <p:nvPr/>
        </p:nvSpPr>
        <p:spPr>
          <a:xfrm>
            <a:off x="836484" y="3144110"/>
            <a:ext cx="3451661" cy="1306286"/>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lgn="ctr">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US" sz="2000" b="1" dirty="0">
                <a:latin typeface="Avenir Book" charset="0"/>
                <a:ea typeface="Avenir Book" charset="0"/>
                <a:cs typeface="Avenir Book" charset="0"/>
              </a:rPr>
              <a:t>Measuring</a:t>
            </a:r>
            <a:r>
              <a:rPr lang="en-US" sz="2000" dirty="0">
                <a:latin typeface="Avenir Book" charset="0"/>
                <a:ea typeface="Avenir Book" charset="0"/>
                <a:cs typeface="Avenir Book" charset="0"/>
              </a:rPr>
              <a:t> the impacts of natural disasters and other extreme events.</a:t>
            </a:r>
          </a:p>
        </p:txBody>
      </p:sp>
      <p:sp>
        <p:nvSpPr>
          <p:cNvPr id="14" name="Content Placeholder 9"/>
          <p:cNvSpPr txBox="1">
            <a:spLocks/>
          </p:cNvSpPr>
          <p:nvPr/>
        </p:nvSpPr>
        <p:spPr>
          <a:xfrm>
            <a:off x="4454432" y="1808794"/>
            <a:ext cx="3478532" cy="129177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chemeClr val="bg1"/>
                </a:solidFill>
                <a:latin typeface="Avenir Book" charset="0"/>
                <a:ea typeface="Avenir Book" charset="0"/>
                <a:cs typeface="Avenir Book" charset="0"/>
              </a:rPr>
              <a:t>Determining</a:t>
            </a:r>
            <a:r>
              <a:rPr lang="en-US" sz="2000" dirty="0">
                <a:solidFill>
                  <a:schemeClr val="bg1"/>
                </a:solidFill>
                <a:latin typeface="Avenir Book" charset="0"/>
                <a:ea typeface="Avenir Book" charset="0"/>
                <a:cs typeface="Avenir Book" charset="0"/>
              </a:rPr>
              <a:t> areas most likely to be hardest hit by a disaster</a:t>
            </a:r>
            <a:endParaRPr lang="en-US" sz="1600" dirty="0">
              <a:solidFill>
                <a:schemeClr val="bg1"/>
              </a:solidFill>
              <a:latin typeface="Avenir Book" charset="0"/>
              <a:ea typeface="Avenir Book" charset="0"/>
              <a:cs typeface="Avenir Book" charset="0"/>
            </a:endParaRPr>
          </a:p>
        </p:txBody>
      </p:sp>
      <p:sp>
        <p:nvSpPr>
          <p:cNvPr id="15" name="Content Placeholder 9"/>
          <p:cNvSpPr txBox="1">
            <a:spLocks/>
          </p:cNvSpPr>
          <p:nvPr/>
        </p:nvSpPr>
        <p:spPr>
          <a:xfrm>
            <a:off x="4468566" y="3173140"/>
            <a:ext cx="3479052" cy="1262742"/>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pPr algn="ctr"/>
            <a:r>
              <a:rPr lang="en-US" sz="2000" b="1" dirty="0">
                <a:latin typeface="Avenir Book" charset="0"/>
                <a:ea typeface="Avenir Book" charset="0"/>
                <a:cs typeface="Avenir Book" charset="0"/>
              </a:rPr>
              <a:t>Prioritizing</a:t>
            </a:r>
            <a:r>
              <a:rPr lang="en-US" sz="2000" dirty="0">
                <a:latin typeface="Avenir Book" charset="0"/>
                <a:ea typeface="Avenir Book" charset="0"/>
                <a:cs typeface="Avenir Book" charset="0"/>
              </a:rPr>
              <a:t> or </a:t>
            </a:r>
            <a:r>
              <a:rPr lang="en-US" sz="2000" b="1" dirty="0">
                <a:latin typeface="Avenir Book" charset="0"/>
                <a:ea typeface="Avenir Book" charset="0"/>
                <a:cs typeface="Avenir Book" charset="0"/>
              </a:rPr>
              <a:t>segmenting</a:t>
            </a:r>
            <a:r>
              <a:rPr lang="en-US" sz="2000" dirty="0">
                <a:latin typeface="Avenir Book" charset="0"/>
                <a:ea typeface="Avenir Book" charset="0"/>
                <a:cs typeface="Avenir Book" charset="0"/>
              </a:rPr>
              <a:t> populations for specific action (e.g. patient triage)</a:t>
            </a:r>
          </a:p>
        </p:txBody>
      </p:sp>
      <p:sp>
        <p:nvSpPr>
          <p:cNvPr id="16" name="Content Placeholder 9"/>
          <p:cNvSpPr txBox="1">
            <a:spLocks/>
          </p:cNvSpPr>
          <p:nvPr/>
        </p:nvSpPr>
        <p:spPr>
          <a:xfrm>
            <a:off x="4483461" y="4534025"/>
            <a:ext cx="3478532" cy="1295228"/>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solidFill>
                  <a:schemeClr val="bg1"/>
                </a:solidFill>
                <a:latin typeface="Avenir Book" charset="0"/>
                <a:ea typeface="Avenir Book" charset="0"/>
                <a:cs typeface="Avenir Book" charset="0"/>
              </a:rPr>
              <a:t> </a:t>
            </a:r>
            <a:r>
              <a:rPr lang="en-US" sz="2000" b="1" dirty="0">
                <a:solidFill>
                  <a:schemeClr val="bg1"/>
                </a:solidFill>
                <a:latin typeface="Avenir Book" charset="0"/>
                <a:ea typeface="Avenir Book" charset="0"/>
                <a:cs typeface="Avenir Book" charset="0"/>
              </a:rPr>
              <a:t>Estimating</a:t>
            </a:r>
            <a:r>
              <a:rPr lang="en-US" sz="2000" dirty="0">
                <a:solidFill>
                  <a:schemeClr val="bg1"/>
                </a:solidFill>
                <a:latin typeface="Avenir Book" charset="0"/>
                <a:ea typeface="Avenir Book" charset="0"/>
                <a:cs typeface="Avenir Book" charset="0"/>
              </a:rPr>
              <a:t> outcomes from any policy question or risk mitigation initiative.</a:t>
            </a:r>
          </a:p>
        </p:txBody>
      </p:sp>
      <p:sp>
        <p:nvSpPr>
          <p:cNvPr id="17" name="Content Placeholder 9"/>
          <p:cNvSpPr txBox="1">
            <a:spLocks/>
          </p:cNvSpPr>
          <p:nvPr/>
        </p:nvSpPr>
        <p:spPr>
          <a:xfrm>
            <a:off x="8122918" y="1804275"/>
            <a:ext cx="3478532" cy="1291771"/>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chemeClr val="bg1"/>
                </a:solidFill>
                <a:latin typeface="Avenir Book" charset="0"/>
                <a:ea typeface="Avenir Book" charset="0"/>
                <a:cs typeface="Avenir Book" charset="0"/>
              </a:rPr>
              <a:t>Mining </a:t>
            </a:r>
            <a:r>
              <a:rPr lang="en-US" sz="2000" dirty="0">
                <a:solidFill>
                  <a:schemeClr val="bg1"/>
                </a:solidFill>
                <a:latin typeface="Avenir Book" charset="0"/>
                <a:ea typeface="Avenir Book" charset="0"/>
                <a:cs typeface="Avenir Book" charset="0"/>
              </a:rPr>
              <a:t>raw data feeds to uncover critical levers to affect change in the field</a:t>
            </a:r>
            <a:endParaRPr lang="en-US" sz="1600" dirty="0">
              <a:solidFill>
                <a:schemeClr val="bg1"/>
              </a:solidFill>
              <a:latin typeface="Avenir Book" charset="0"/>
              <a:ea typeface="Avenir Book" charset="0"/>
              <a:cs typeface="Avenir Book" charset="0"/>
            </a:endParaRPr>
          </a:p>
        </p:txBody>
      </p:sp>
      <p:sp>
        <p:nvSpPr>
          <p:cNvPr id="18" name="Content Placeholder 9"/>
          <p:cNvSpPr txBox="1">
            <a:spLocks/>
          </p:cNvSpPr>
          <p:nvPr/>
        </p:nvSpPr>
        <p:spPr>
          <a:xfrm>
            <a:off x="8137052" y="3168621"/>
            <a:ext cx="3479052" cy="1262742"/>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defPPr>
              <a:defRPr lang="en-US"/>
            </a:defPPr>
            <a:lvl1pPr indent="0">
              <a:spcBef>
                <a:spcPct val="20000"/>
              </a:spcBef>
              <a:buFont typeface="Arial" pitchFamily="34" charset="0"/>
              <a:buNone/>
              <a:defRPr sz="1600">
                <a:solidFill>
                  <a:schemeClr val="bg1"/>
                </a:solidFill>
                <a:latin typeface="Arial" pitchFamily="34" charset="0"/>
                <a:cs typeface="Arial" pitchFamily="34" charset="0"/>
              </a:defRPr>
            </a:lvl1pPr>
            <a:lvl2pPr marL="742950" indent="-285750">
              <a:spcBef>
                <a:spcPct val="20000"/>
              </a:spcBef>
              <a:buFont typeface="Arial" pitchFamily="34" charset="0"/>
              <a:buChar char="–"/>
              <a:defRPr sz="2800">
                <a:solidFill>
                  <a:schemeClr val="accent2">
                    <a:lumMod val="50000"/>
                  </a:schemeClr>
                </a:solidFill>
                <a:latin typeface="Arial" pitchFamily="34" charset="0"/>
                <a:cs typeface="Arial" pitchFamily="34" charset="0"/>
              </a:defRPr>
            </a:lvl2pPr>
            <a:lvl3pPr marL="1143000" indent="-228600">
              <a:spcBef>
                <a:spcPct val="20000"/>
              </a:spcBef>
              <a:buFont typeface="Arial" pitchFamily="34" charset="0"/>
              <a:buChar char="•"/>
              <a:defRPr sz="2400">
                <a:solidFill>
                  <a:schemeClr val="accent2">
                    <a:lumMod val="50000"/>
                  </a:schemeClr>
                </a:solidFill>
                <a:latin typeface="Arial" pitchFamily="34" charset="0"/>
                <a:cs typeface="Arial" pitchFamily="34" charset="0"/>
              </a:defRPr>
            </a:lvl3pPr>
            <a:lvl4pPr marL="16002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4pPr>
            <a:lvl5pPr marL="2057400" indent="-228600">
              <a:spcBef>
                <a:spcPct val="20000"/>
              </a:spcBef>
              <a:buFont typeface="Arial" pitchFamily="34" charset="0"/>
              <a:buChar char="»"/>
              <a:defRPr sz="2000">
                <a:solidFill>
                  <a:schemeClr val="accent2">
                    <a:lumMod val="50000"/>
                  </a:schemeClr>
                </a:solidFill>
                <a:latin typeface="Arial" pitchFamily="34" charset="0"/>
                <a:cs typeface="Arial" pitchFamily="34" charset="0"/>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pPr algn="ctr"/>
            <a:r>
              <a:rPr lang="en-US" sz="2000" b="1" dirty="0">
                <a:latin typeface="Avenir Book" charset="0"/>
                <a:ea typeface="Avenir Book" charset="0"/>
                <a:cs typeface="Avenir Book" charset="0"/>
              </a:rPr>
              <a:t>Optimizing </a:t>
            </a:r>
            <a:r>
              <a:rPr lang="en-US" sz="2000" dirty="0">
                <a:latin typeface="Avenir Book" charset="0"/>
                <a:ea typeface="Avenir Book" charset="0"/>
                <a:cs typeface="Avenir Book" charset="0"/>
              </a:rPr>
              <a:t>and</a:t>
            </a:r>
            <a:r>
              <a:rPr lang="en-US" sz="2000" b="1" dirty="0">
                <a:latin typeface="Avenir Book" charset="0"/>
                <a:ea typeface="Avenir Book" charset="0"/>
                <a:cs typeface="Avenir Book" charset="0"/>
              </a:rPr>
              <a:t> reallocating </a:t>
            </a:r>
            <a:r>
              <a:rPr lang="en-US" sz="2000" dirty="0">
                <a:latin typeface="Avenir Book" charset="0"/>
                <a:ea typeface="Avenir Book" charset="0"/>
                <a:cs typeface="Avenir Book" charset="0"/>
              </a:rPr>
              <a:t>resource deployment for inspections.</a:t>
            </a:r>
            <a:endParaRPr lang="en-US" dirty="0">
              <a:latin typeface="Avenir Book" charset="0"/>
              <a:ea typeface="Avenir Book" charset="0"/>
              <a:cs typeface="Avenir Book" charset="0"/>
            </a:endParaRPr>
          </a:p>
        </p:txBody>
      </p:sp>
      <p:sp>
        <p:nvSpPr>
          <p:cNvPr id="19" name="Content Placeholder 9"/>
          <p:cNvSpPr txBox="1">
            <a:spLocks/>
          </p:cNvSpPr>
          <p:nvPr/>
        </p:nvSpPr>
        <p:spPr>
          <a:xfrm>
            <a:off x="8151947" y="4529506"/>
            <a:ext cx="3478532" cy="1295228"/>
          </a:xfrm>
          <a:prstGeom prst="rect">
            <a:avLst/>
          </a:prstGeom>
        </p:spPr>
        <p:style>
          <a:lnRef idx="3">
            <a:schemeClr val="lt1"/>
          </a:lnRef>
          <a:fillRef idx="1">
            <a:schemeClr val="accent2"/>
          </a:fillRef>
          <a:effectRef idx="1">
            <a:schemeClr val="accent2"/>
          </a:effectRef>
          <a:fontRef idx="minor">
            <a:schemeClr val="lt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solidFill>
                  <a:schemeClr val="bg1"/>
                </a:solidFill>
                <a:latin typeface="Avenir Book" charset="0"/>
                <a:ea typeface="Avenir Book" charset="0"/>
                <a:cs typeface="Avenir Book" charset="0"/>
              </a:rPr>
              <a:t>Monitoring</a:t>
            </a:r>
            <a:r>
              <a:rPr lang="en-US" sz="2000" dirty="0">
                <a:solidFill>
                  <a:schemeClr val="bg1"/>
                </a:solidFill>
                <a:latin typeface="Avenir Book" charset="0"/>
                <a:ea typeface="Avenir Book" charset="0"/>
                <a:cs typeface="Avenir Book" charset="0"/>
              </a:rPr>
              <a:t> for spikes in adverse activity.</a:t>
            </a:r>
          </a:p>
        </p:txBody>
      </p:sp>
    </p:spTree>
    <p:extLst>
      <p:ext uri="{BB962C8B-B14F-4D97-AF65-F5344CB8AC3E}">
        <p14:creationId xmlns:p14="http://schemas.microsoft.com/office/powerpoint/2010/main" val="1282023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Uses</a:t>
            </a: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what is supervised learning?!</a:t>
            </a:r>
            <a:endParaRPr lang="en-US" sz="3600" dirty="0">
              <a:solidFill>
                <a:schemeClr val="bg1"/>
              </a:solidFill>
              <a:latin typeface="Avenir Book" charset="0"/>
              <a:ea typeface="Avenir Book" charset="0"/>
              <a:cs typeface="Avenir Book" charset="0"/>
            </a:endParaRPr>
          </a:p>
        </p:txBody>
      </p:sp>
      <p:sp>
        <p:nvSpPr>
          <p:cNvPr id="20" name="Rectangle 19"/>
          <p:cNvSpPr/>
          <p:nvPr/>
        </p:nvSpPr>
        <p:spPr>
          <a:xfrm>
            <a:off x="361950" y="2003784"/>
            <a:ext cx="11266833" cy="3416320"/>
          </a:xfrm>
          <a:prstGeom prst="rect">
            <a:avLst/>
          </a:prstGeom>
        </p:spPr>
        <p:txBody>
          <a:bodyPr wrap="square">
            <a:spAutoFit/>
          </a:bodyPr>
          <a:lstStyle/>
          <a:p>
            <a:pPr algn="ctr">
              <a:defRPr/>
            </a:pPr>
            <a:r>
              <a:rPr lang="en-US" sz="3600" dirty="0">
                <a:solidFill>
                  <a:srgbClr val="0070C0"/>
                </a:solidFill>
                <a:latin typeface="Avenir" panose="02000503020000020003" pitchFamily="2" charset="0"/>
                <a:ea typeface="Helvetica Neue Thin" charset="0"/>
                <a:cs typeface="Helvetica Neue Thin" charset="0"/>
              </a:rPr>
              <a:t>Any empirical task where a set of </a:t>
            </a:r>
            <a:r>
              <a:rPr lang="en-US" sz="3600" b="1" dirty="0">
                <a:solidFill>
                  <a:srgbClr val="0070C0"/>
                </a:solidFill>
                <a:latin typeface="Avenir" panose="02000503020000020003" pitchFamily="2" charset="0"/>
                <a:ea typeface="Al Bayan Plain" charset="-78"/>
                <a:cs typeface="Al Bayan Plain" charset="-78"/>
              </a:rPr>
              <a:t>target/examples/labels/dependent/Y</a:t>
            </a:r>
            <a:r>
              <a:rPr lang="en-US" sz="3600" b="1" dirty="0">
                <a:solidFill>
                  <a:srgbClr val="0070C0"/>
                </a:solidFill>
                <a:latin typeface="Avenir" panose="02000503020000020003" pitchFamily="2" charset="0"/>
                <a:ea typeface="Helvetica Neue Thin" charset="0"/>
                <a:cs typeface="Helvetica Neue Thin" charset="0"/>
              </a:rPr>
              <a:t> </a:t>
            </a:r>
          </a:p>
          <a:p>
            <a:pPr algn="ctr">
              <a:defRPr/>
            </a:pPr>
            <a:r>
              <a:rPr lang="en-US" sz="3600" dirty="0">
                <a:solidFill>
                  <a:srgbClr val="0070C0"/>
                </a:solidFill>
                <a:latin typeface="Avenir" panose="02000503020000020003" pitchFamily="2" charset="0"/>
                <a:ea typeface="Helvetica Neue Thin" charset="0"/>
                <a:cs typeface="Helvetica Neue Thin" charset="0"/>
              </a:rPr>
              <a:t>is predicted using corresponding </a:t>
            </a:r>
            <a:r>
              <a:rPr lang="en-US" sz="3600" b="1" dirty="0">
                <a:solidFill>
                  <a:srgbClr val="0070C0"/>
                </a:solidFill>
                <a:latin typeface="Avenir" panose="02000503020000020003" pitchFamily="2" charset="0"/>
                <a:ea typeface="Al Bayan Plain" charset="-78"/>
                <a:cs typeface="Al Bayan Plain" charset="-78"/>
              </a:rPr>
              <a:t>predictors/independent/features/X</a:t>
            </a:r>
            <a:r>
              <a:rPr lang="en-US" sz="3600" dirty="0">
                <a:solidFill>
                  <a:srgbClr val="0070C0"/>
                </a:solidFill>
                <a:latin typeface="Avenir" panose="02000503020000020003" pitchFamily="2" charset="0"/>
                <a:ea typeface="Helvetica Neue Thin" charset="0"/>
                <a:cs typeface="Helvetica Neue Thin" charset="0"/>
              </a:rPr>
              <a:t>. The predictions are constructed by mapping X’s to Y’s with the goal of minimizing prediction error.</a:t>
            </a:r>
          </a:p>
        </p:txBody>
      </p:sp>
    </p:spTree>
    <p:extLst>
      <p:ext uri="{BB962C8B-B14F-4D97-AF65-F5344CB8AC3E}">
        <p14:creationId xmlns:p14="http://schemas.microsoft.com/office/powerpoint/2010/main" val="1976849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Uses</a:t>
            </a:r>
          </a:p>
        </p:txBody>
      </p:sp>
      <p:sp>
        <p:nvSpPr>
          <p:cNvPr id="9" name="Rectangle 8"/>
          <p:cNvSpPr/>
          <p:nvPr/>
        </p:nvSpPr>
        <p:spPr>
          <a:xfrm>
            <a:off x="-641659" y="622902"/>
            <a:ext cx="7577718"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what is supervised learning?!</a:t>
            </a:r>
            <a:endParaRPr lang="en-US" sz="3600" dirty="0">
              <a:solidFill>
                <a:schemeClr val="bg1"/>
              </a:solidFill>
              <a:latin typeface="Avenir Book" charset="0"/>
              <a:ea typeface="Avenir Book" charset="0"/>
              <a:cs typeface="Avenir Book" charset="0"/>
            </a:endParaRPr>
          </a:p>
        </p:txBody>
      </p:sp>
      <p:sp>
        <p:nvSpPr>
          <p:cNvPr id="20" name="Rectangle 19"/>
          <p:cNvSpPr/>
          <p:nvPr/>
        </p:nvSpPr>
        <p:spPr>
          <a:xfrm>
            <a:off x="1530626" y="2003784"/>
            <a:ext cx="10098157" cy="1323439"/>
          </a:xfrm>
          <a:prstGeom prst="rect">
            <a:avLst/>
          </a:prstGeom>
        </p:spPr>
        <p:txBody>
          <a:bodyPr wrap="square">
            <a:spAutoFit/>
          </a:bodyPr>
          <a:lstStyle/>
          <a:p>
            <a:pPr algn="ctr">
              <a:defRPr/>
            </a:pPr>
            <a:r>
              <a:rPr lang="en-US" sz="4000" dirty="0">
                <a:solidFill>
                  <a:srgbClr val="0070C0"/>
                </a:solidFill>
                <a:latin typeface="Helvetica Neue Thin" charset="0"/>
                <a:ea typeface="Helvetica Neue Thin" charset="0"/>
                <a:cs typeface="Helvetica Neue Thin" charset="0"/>
              </a:rPr>
              <a:t>It’s supervised because the algorithm is learning from the examples you provide it.</a:t>
            </a:r>
          </a:p>
        </p:txBody>
      </p:sp>
    </p:spTree>
    <p:extLst>
      <p:ext uri="{BB962C8B-B14F-4D97-AF65-F5344CB8AC3E}">
        <p14:creationId xmlns:p14="http://schemas.microsoft.com/office/powerpoint/2010/main" val="969171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2554545"/>
          </a:xfrm>
          <a:prstGeom prst="rect">
            <a:avLst/>
          </a:prstGeom>
        </p:spPr>
        <p:txBody>
          <a:bodyPr wrap="square">
            <a:spAutoFit/>
          </a:bodyPr>
          <a:lstStyle/>
          <a:p>
            <a:pPr marL="742950" indent="-742950">
              <a:buFont typeface="+mj-lt"/>
              <a:buAutoNum type="arabicPeriod"/>
              <a:defRPr/>
            </a:pPr>
            <a:r>
              <a:rPr lang="en-US" sz="4000" dirty="0">
                <a:solidFill>
                  <a:srgbClr val="0070C0"/>
                </a:solidFill>
                <a:latin typeface="Helvetica Neue Thin" charset="0"/>
                <a:ea typeface="Helvetica Neue Thin" charset="0"/>
                <a:cs typeface="Helvetica Neue Thin" charset="0"/>
              </a:rPr>
              <a:t>Intended Use</a:t>
            </a:r>
          </a:p>
          <a:p>
            <a:pPr marL="742950" indent="-742950">
              <a:buFont typeface="+mj-lt"/>
              <a:buAutoNum type="arabicPeriod"/>
              <a:defRPr/>
            </a:pPr>
            <a:r>
              <a:rPr lang="en-US" sz="4000" dirty="0">
                <a:solidFill>
                  <a:srgbClr val="0070C0"/>
                </a:solidFill>
                <a:latin typeface="Helvetica Neue Thin" charset="0"/>
                <a:ea typeface="Helvetica Neue Thin" charset="0"/>
                <a:cs typeface="Helvetica Neue Thin" charset="0"/>
              </a:rPr>
              <a:t>The Data</a:t>
            </a:r>
          </a:p>
          <a:p>
            <a:pPr marL="742950" indent="-742950">
              <a:buFont typeface="+mj-lt"/>
              <a:buAutoNum type="arabicPeriod"/>
              <a:defRPr/>
            </a:pPr>
            <a:r>
              <a:rPr lang="en-US" sz="4000" dirty="0">
                <a:solidFill>
                  <a:srgbClr val="0070C0"/>
                </a:solidFill>
                <a:latin typeface="Helvetica Neue Thin" charset="0"/>
                <a:ea typeface="Helvetica Neue Thin" charset="0"/>
                <a:cs typeface="Helvetica Neue Thin" charset="0"/>
              </a:rPr>
              <a:t>Algorithms</a:t>
            </a:r>
          </a:p>
          <a:p>
            <a:pPr marL="742950" indent="-742950">
              <a:buFont typeface="+mj-lt"/>
              <a:buAutoNum type="arabicPeriod"/>
              <a:defRPr/>
            </a:pPr>
            <a:r>
              <a:rPr lang="en-US" sz="4000" dirty="0">
                <a:solidFill>
                  <a:srgbClr val="0070C0"/>
                </a:solidFill>
                <a:latin typeface="Helvetica Neue Thin" charset="0"/>
                <a:ea typeface="Helvetica Neue Thin" charset="0"/>
                <a:cs typeface="Helvetica Neue Thin" charset="0"/>
              </a:rPr>
              <a:t>Experiment Design</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132072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3539430"/>
          </a:xfrm>
          <a:prstGeom prst="rect">
            <a:avLst/>
          </a:prstGeom>
        </p:spPr>
        <p:txBody>
          <a:bodyPr wrap="square">
            <a:spAutoFit/>
          </a:bodyPr>
          <a:lstStyle/>
          <a:p>
            <a:pPr marL="742950" indent="-742950">
              <a:buFont typeface="+mj-lt"/>
              <a:buAutoNum type="arabicPeriod"/>
              <a:defRPr/>
            </a:pPr>
            <a:r>
              <a:rPr lang="en-US" sz="4000" b="1" dirty="0">
                <a:solidFill>
                  <a:srgbClr val="0070C0"/>
                </a:solidFill>
                <a:latin typeface="Helvetica Neue Thin" charset="0"/>
                <a:ea typeface="Helvetica Neue Thin" charset="0"/>
                <a:cs typeface="Helvetica Neue Thin" charset="0"/>
              </a:rPr>
              <a:t>Intended Use</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Prediction vs. Estimation Relationships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Prediction problems usually indicate that there is a greater emphasis placed on empirical accuracy</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Estimation of relationships places emphasis on human-interpretable insight</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28863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3785652"/>
          </a:xfrm>
          <a:prstGeom prst="rect">
            <a:avLst/>
          </a:prstGeom>
        </p:spPr>
        <p:txBody>
          <a:bodyPr wrap="square">
            <a:spAutoFit/>
          </a:bodyPr>
          <a:lstStyle/>
          <a:p>
            <a:pPr marL="742950" indent="-742950">
              <a:buFont typeface="+mj-lt"/>
              <a:buAutoNum type="arabicPeriod"/>
              <a:defRPr/>
            </a:pPr>
            <a:r>
              <a:rPr lang="en-US" sz="4000" b="1" dirty="0">
                <a:solidFill>
                  <a:srgbClr val="0070C0"/>
                </a:solidFill>
                <a:latin typeface="Helvetica Neue Thin" charset="0"/>
                <a:ea typeface="Helvetica Neue Thin" charset="0"/>
                <a:cs typeface="Helvetica Neue Thin" charset="0"/>
              </a:rPr>
              <a:t>Intended Use</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Strong prediction models can be used to direct attention and resources.</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Estimation exercises can be used to inform general strategy, but often times do not have enough prediction power to lead to action.</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26876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3539430"/>
          </a:xfrm>
          <a:prstGeom prst="rect">
            <a:avLst/>
          </a:prstGeom>
        </p:spPr>
        <p:txBody>
          <a:bodyPr wrap="square">
            <a:spAutoFit/>
          </a:bodyPr>
          <a:lstStyle/>
          <a:p>
            <a:pPr marL="742950" indent="-742950">
              <a:buFont typeface="+mj-lt"/>
              <a:buAutoNum type="arabicPeriod" startAt="2"/>
              <a:defRPr/>
            </a:pPr>
            <a:r>
              <a:rPr lang="en-US" sz="4000" b="1" dirty="0">
                <a:solidFill>
                  <a:srgbClr val="0070C0"/>
                </a:solidFill>
                <a:latin typeface="Helvetica Neue Thin" charset="0"/>
                <a:ea typeface="Helvetica Neue Thin" charset="0"/>
                <a:cs typeface="Helvetica Neue Thin" charset="0"/>
              </a:rPr>
              <a:t>Data</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Inputs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Y/target/examples/labels/dependent</a:t>
            </a:r>
          </a:p>
          <a:p>
            <a:pPr marL="1657350" lvl="2" indent="-742950">
              <a:buFont typeface="Arial" charset="0"/>
              <a:buChar char="•"/>
              <a:defRPr/>
            </a:pPr>
            <a:r>
              <a:rPr lang="en-US" sz="3600" dirty="0">
                <a:solidFill>
                  <a:srgbClr val="0070C0"/>
                </a:solidFill>
                <a:latin typeface="Helvetica Neue Thin" charset="0"/>
                <a:ea typeface="Helvetica Neue Thin" charset="0"/>
                <a:cs typeface="Helvetica Neue Thin" charset="0"/>
              </a:rPr>
              <a:t>Continuous variable targets = regression</a:t>
            </a:r>
          </a:p>
          <a:p>
            <a:pPr marL="1657350" lvl="2" indent="-742950">
              <a:buFont typeface="Arial" charset="0"/>
              <a:buChar char="•"/>
              <a:defRPr/>
            </a:pPr>
            <a:r>
              <a:rPr lang="en-US" sz="3600" dirty="0">
                <a:solidFill>
                  <a:srgbClr val="0070C0"/>
                </a:solidFill>
                <a:latin typeface="Helvetica Neue Thin" charset="0"/>
                <a:ea typeface="Helvetica Neue Thin" charset="0"/>
                <a:cs typeface="Helvetica Neue Thin" charset="0"/>
              </a:rPr>
              <a:t>Discrete variable targets = classifiers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X/predictors/independent/features</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549969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2431435"/>
          </a:xfrm>
          <a:prstGeom prst="rect">
            <a:avLst/>
          </a:prstGeom>
        </p:spPr>
        <p:txBody>
          <a:bodyPr wrap="square">
            <a:spAutoFit/>
          </a:bodyPr>
          <a:lstStyle/>
          <a:p>
            <a:pPr marL="742950" indent="-742950">
              <a:buFont typeface="+mj-lt"/>
              <a:buAutoNum type="arabicPeriod" startAt="2"/>
              <a:defRPr/>
            </a:pPr>
            <a:r>
              <a:rPr lang="en-US" sz="4000" b="1" dirty="0">
                <a:solidFill>
                  <a:srgbClr val="0070C0"/>
                </a:solidFill>
                <a:latin typeface="Helvetica Neue Thin" charset="0"/>
                <a:ea typeface="Helvetica Neue Thin" charset="0"/>
                <a:cs typeface="Helvetica Neue Thin" charset="0"/>
              </a:rPr>
              <a:t>Data</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Core consideration: Units must fit the decision</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Unit of analysis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Data pipeline</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6372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8F4109-7BBC-ED48-834E-F2794D8279DA}" type="slidenum">
              <a:rPr lang="en-US" smtClean="0"/>
              <a:t>3</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
        <p:nvSpPr>
          <p:cNvPr id="3" name="Rectangle 2">
            <a:extLst>
              <a:ext uri="{FF2B5EF4-FFF2-40B4-BE49-F238E27FC236}">
                <a16:creationId xmlns:a16="http://schemas.microsoft.com/office/drawing/2014/main" id="{01FF03FF-E2DF-1C44-A48D-F080B65E1990}"/>
              </a:ext>
            </a:extLst>
          </p:cNvPr>
          <p:cNvSpPr/>
          <p:nvPr/>
        </p:nvSpPr>
        <p:spPr>
          <a:xfrm>
            <a:off x="728766" y="278713"/>
            <a:ext cx="6784142" cy="584775"/>
          </a:xfrm>
          <a:prstGeom prst="rect">
            <a:avLst/>
          </a:prstGeom>
        </p:spPr>
        <p:txBody>
          <a:bodyPr wrap="square">
            <a:spAutoFit/>
          </a:bodyPr>
          <a:lstStyle/>
          <a:p>
            <a:r>
              <a:rPr lang="en-US" sz="3200" dirty="0">
                <a:solidFill>
                  <a:schemeClr val="tx2"/>
                </a:solidFill>
                <a:latin typeface="Avenir Book" charset="0"/>
                <a:ea typeface="Avenir Book" charset="0"/>
                <a:cs typeface="Avenir Book" charset="0"/>
              </a:rPr>
              <a:t>Homework #1 Observations</a:t>
            </a:r>
          </a:p>
        </p:txBody>
      </p:sp>
      <p:graphicFrame>
        <p:nvGraphicFramePr>
          <p:cNvPr id="7" name="Chart 6">
            <a:extLst>
              <a:ext uri="{FF2B5EF4-FFF2-40B4-BE49-F238E27FC236}">
                <a16:creationId xmlns:a16="http://schemas.microsoft.com/office/drawing/2014/main" id="{7C531749-25A8-BB4C-AE92-58C5373129F4}"/>
              </a:ext>
            </a:extLst>
          </p:cNvPr>
          <p:cNvGraphicFramePr>
            <a:graphicFrameLocks/>
          </p:cNvGraphicFramePr>
          <p:nvPr>
            <p:extLst>
              <p:ext uri="{D42A27DB-BD31-4B8C-83A1-F6EECF244321}">
                <p14:modId xmlns:p14="http://schemas.microsoft.com/office/powerpoint/2010/main" val="3281211235"/>
              </p:ext>
            </p:extLst>
          </p:nvPr>
        </p:nvGraphicFramePr>
        <p:xfrm>
          <a:off x="6186016" y="1325153"/>
          <a:ext cx="5167784" cy="4993615"/>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D5E1168C-F7F4-5245-8FDD-3C0CA7B7AF05}"/>
              </a:ext>
            </a:extLst>
          </p:cNvPr>
          <p:cNvSpPr/>
          <p:nvPr/>
        </p:nvSpPr>
        <p:spPr>
          <a:xfrm>
            <a:off x="6186016" y="863488"/>
            <a:ext cx="6784142" cy="461665"/>
          </a:xfrm>
          <a:prstGeom prst="rect">
            <a:avLst/>
          </a:prstGeom>
        </p:spPr>
        <p:txBody>
          <a:bodyPr wrap="square">
            <a:spAutoFit/>
          </a:bodyPr>
          <a:lstStyle/>
          <a:p>
            <a:r>
              <a:rPr lang="en-US" sz="2400" dirty="0">
                <a:solidFill>
                  <a:schemeClr val="tx2"/>
                </a:solidFill>
                <a:latin typeface="Avenir Book" charset="0"/>
                <a:ea typeface="Avenir Book" charset="0"/>
                <a:cs typeface="Avenir Book" charset="0"/>
              </a:rPr>
              <a:t>Time to Process (Seconds)</a:t>
            </a:r>
          </a:p>
        </p:txBody>
      </p:sp>
      <p:graphicFrame>
        <p:nvGraphicFramePr>
          <p:cNvPr id="10" name="Chart 9">
            <a:extLst>
              <a:ext uri="{FF2B5EF4-FFF2-40B4-BE49-F238E27FC236}">
                <a16:creationId xmlns:a16="http://schemas.microsoft.com/office/drawing/2014/main" id="{7BC2AB26-9FF6-D741-9FB6-A4E5545E8445}"/>
              </a:ext>
            </a:extLst>
          </p:cNvPr>
          <p:cNvGraphicFramePr>
            <a:graphicFrameLocks/>
          </p:cNvGraphicFramePr>
          <p:nvPr>
            <p:extLst>
              <p:ext uri="{D42A27DB-BD31-4B8C-83A1-F6EECF244321}">
                <p14:modId xmlns:p14="http://schemas.microsoft.com/office/powerpoint/2010/main" val="3086691429"/>
              </p:ext>
            </p:extLst>
          </p:nvPr>
        </p:nvGraphicFramePr>
        <p:xfrm>
          <a:off x="1554290" y="1532238"/>
          <a:ext cx="3610834" cy="4596713"/>
        </p:xfrm>
        <a:graphic>
          <a:graphicData uri="http://schemas.openxmlformats.org/drawingml/2006/chart">
            <c:chart xmlns:c="http://schemas.openxmlformats.org/drawingml/2006/chart" xmlns:r="http://schemas.openxmlformats.org/officeDocument/2006/relationships" r:id="rId4"/>
          </a:graphicData>
        </a:graphic>
      </p:graphicFrame>
      <p:sp>
        <p:nvSpPr>
          <p:cNvPr id="12" name="Rectangle 11">
            <a:extLst>
              <a:ext uri="{FF2B5EF4-FFF2-40B4-BE49-F238E27FC236}">
                <a16:creationId xmlns:a16="http://schemas.microsoft.com/office/drawing/2014/main" id="{14259005-2584-3249-9AB8-D455CFF52309}"/>
              </a:ext>
            </a:extLst>
          </p:cNvPr>
          <p:cNvSpPr/>
          <p:nvPr/>
        </p:nvSpPr>
        <p:spPr>
          <a:xfrm>
            <a:off x="1554290" y="857950"/>
            <a:ext cx="6784142" cy="461665"/>
          </a:xfrm>
          <a:prstGeom prst="rect">
            <a:avLst/>
          </a:prstGeom>
        </p:spPr>
        <p:txBody>
          <a:bodyPr wrap="square">
            <a:spAutoFit/>
          </a:bodyPr>
          <a:lstStyle/>
          <a:p>
            <a:r>
              <a:rPr lang="en-US" sz="2400" dirty="0">
                <a:solidFill>
                  <a:schemeClr val="tx2"/>
                </a:solidFill>
                <a:latin typeface="Avenir Book" charset="0"/>
                <a:ea typeface="Avenir Book" charset="0"/>
                <a:cs typeface="Avenir Book" charset="0"/>
              </a:rPr>
              <a:t>Grade distribution (10 max)</a:t>
            </a:r>
          </a:p>
        </p:txBody>
      </p:sp>
    </p:spTree>
    <p:extLst>
      <p:ext uri="{BB962C8B-B14F-4D97-AF65-F5344CB8AC3E}">
        <p14:creationId xmlns:p14="http://schemas.microsoft.com/office/powerpoint/2010/main" val="1283853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4770537"/>
          </a:xfrm>
          <a:prstGeom prst="rect">
            <a:avLst/>
          </a:prstGeom>
        </p:spPr>
        <p:txBody>
          <a:bodyPr wrap="square">
            <a:spAutoFit/>
          </a:bodyPr>
          <a:lstStyle/>
          <a:p>
            <a:pPr>
              <a:defRPr/>
            </a:pPr>
            <a:r>
              <a:rPr lang="en-US" sz="4000" b="1" dirty="0">
                <a:solidFill>
                  <a:srgbClr val="0070C0"/>
                </a:solidFill>
                <a:latin typeface="Helvetica Neue Thin" charset="0"/>
                <a:ea typeface="Helvetica Neue Thin" charset="0"/>
                <a:cs typeface="Helvetica Neue Thin" charset="0"/>
              </a:rPr>
              <a:t>Question</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If a fire unit inspects buildings on a schedule of every two days, how often does the data need to be updated?</a:t>
            </a:r>
          </a:p>
          <a:p>
            <a:pPr marL="1893888" lvl="1" indent="-858838">
              <a:buFont typeface="+mj-lt"/>
              <a:buAutoNum type="alphaLcParenR"/>
              <a:defRPr/>
            </a:pPr>
            <a:r>
              <a:rPr lang="en-US" sz="3600" dirty="0">
                <a:solidFill>
                  <a:srgbClr val="0070C0"/>
                </a:solidFill>
                <a:latin typeface="Helvetica Neue Thin" charset="0"/>
                <a:ea typeface="Helvetica Neue Thin" charset="0"/>
                <a:cs typeface="Helvetica Neue Thin" charset="0"/>
              </a:rPr>
              <a:t>Real-time</a:t>
            </a:r>
          </a:p>
          <a:p>
            <a:pPr marL="1893888" lvl="1" indent="-858838">
              <a:buFont typeface="+mj-lt"/>
              <a:buAutoNum type="alphaLcParenR"/>
              <a:defRPr/>
            </a:pPr>
            <a:r>
              <a:rPr lang="en-US" sz="3600" dirty="0">
                <a:solidFill>
                  <a:srgbClr val="0070C0"/>
                </a:solidFill>
                <a:latin typeface="Helvetica Neue Thin" charset="0"/>
                <a:ea typeface="Helvetica Neue Thin" charset="0"/>
                <a:cs typeface="Helvetica Neue Thin" charset="0"/>
              </a:rPr>
              <a:t>36 hours</a:t>
            </a:r>
          </a:p>
          <a:p>
            <a:pPr marL="1893888" lvl="1" indent="-858838">
              <a:buFont typeface="+mj-lt"/>
              <a:buAutoNum type="alphaLcParenR"/>
              <a:defRPr/>
            </a:pPr>
            <a:r>
              <a:rPr lang="en-US" sz="3600" dirty="0">
                <a:solidFill>
                  <a:srgbClr val="0070C0"/>
                </a:solidFill>
                <a:latin typeface="Helvetica Neue Thin" charset="0"/>
                <a:ea typeface="Helvetica Neue Thin" charset="0"/>
                <a:cs typeface="Helvetica Neue Thin" charset="0"/>
              </a:rPr>
              <a:t>72 hours</a:t>
            </a:r>
          </a:p>
          <a:p>
            <a:pPr marL="1893888" lvl="1" indent="-858838">
              <a:buFont typeface="+mj-lt"/>
              <a:buAutoNum type="alphaLcParenR"/>
              <a:defRPr/>
            </a:pPr>
            <a:r>
              <a:rPr lang="en-US" sz="3600" dirty="0">
                <a:solidFill>
                  <a:srgbClr val="0070C0"/>
                </a:solidFill>
                <a:latin typeface="Helvetica Neue Thin" charset="0"/>
                <a:ea typeface="Helvetica Neue Thin" charset="0"/>
                <a:cs typeface="Helvetica Neue Thin" charset="0"/>
              </a:rPr>
              <a:t>Weekly</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216314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4216539"/>
          </a:xfrm>
          <a:prstGeom prst="rect">
            <a:avLst/>
          </a:prstGeom>
        </p:spPr>
        <p:txBody>
          <a:bodyPr wrap="square">
            <a:spAutoFit/>
          </a:bodyPr>
          <a:lstStyle/>
          <a:p>
            <a:pPr marL="742950" indent="-742950">
              <a:buFont typeface="+mj-lt"/>
              <a:buAutoNum type="arabicPeriod" startAt="3"/>
              <a:defRPr/>
            </a:pPr>
            <a:r>
              <a:rPr lang="en-US" sz="4000" b="1" dirty="0">
                <a:solidFill>
                  <a:srgbClr val="0070C0"/>
                </a:solidFill>
                <a:latin typeface="Helvetica Neue Thin" charset="0"/>
                <a:ea typeface="Helvetica Neue Thin" charset="0"/>
                <a:cs typeface="Helvetica Neue Thin" charset="0"/>
              </a:rPr>
              <a:t>Supervised Learning Algorithms</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Are a series of rules and calculations that convert raw data into insight. </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Parts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Input variables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Weights</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Error and accuracy functions</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772290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4401205"/>
          </a:xfrm>
          <a:prstGeom prst="rect">
            <a:avLst/>
          </a:prstGeom>
        </p:spPr>
        <p:txBody>
          <a:bodyPr wrap="square">
            <a:spAutoFit/>
          </a:bodyPr>
          <a:lstStyle/>
          <a:p>
            <a:pPr>
              <a:defRPr/>
            </a:pPr>
            <a:r>
              <a:rPr lang="en-US" sz="4000" dirty="0">
                <a:solidFill>
                  <a:srgbClr val="0070C0"/>
                </a:solidFill>
                <a:latin typeface="Helvetica Neue Thin" charset="0"/>
                <a:ea typeface="Helvetica Neue Thin" charset="0"/>
                <a:cs typeface="Helvetica Neue Thin" charset="0"/>
              </a:rPr>
              <a:t>Common error measures</a:t>
            </a:r>
          </a:p>
          <a:p>
            <a:pPr marL="1200150" lvl="1" indent="-742950">
              <a:buFont typeface="Arial" charset="0"/>
              <a:buChar char="•"/>
              <a:defRPr/>
            </a:pPr>
            <a:r>
              <a:rPr lang="en-US" sz="4000" dirty="0">
                <a:solidFill>
                  <a:srgbClr val="0070C0"/>
                </a:solidFill>
                <a:latin typeface="Helvetica Neue Thin" charset="0"/>
                <a:ea typeface="Helvetica Neue Thin" charset="0"/>
                <a:cs typeface="Helvetica Neue Thin" charset="0"/>
              </a:rPr>
              <a:t>Continuous variables</a:t>
            </a:r>
          </a:p>
          <a:p>
            <a:pPr marL="1657350" lvl="2" indent="-742950">
              <a:buFont typeface="Arial" charset="0"/>
              <a:buChar char="•"/>
              <a:defRPr/>
            </a:pPr>
            <a:r>
              <a:rPr lang="en-US" sz="4000" dirty="0">
                <a:solidFill>
                  <a:srgbClr val="0070C0"/>
                </a:solidFill>
                <a:latin typeface="Helvetica Neue Thin" charset="0"/>
                <a:ea typeface="Helvetica Neue Thin" charset="0"/>
                <a:cs typeface="Helvetica Neue Thin" charset="0"/>
              </a:rPr>
              <a:t>Root Mean Squared Error</a:t>
            </a:r>
          </a:p>
          <a:p>
            <a:pPr marL="1657350" lvl="2" indent="-742950">
              <a:buFont typeface="Arial" charset="0"/>
              <a:buChar char="•"/>
              <a:defRPr/>
            </a:pPr>
            <a:r>
              <a:rPr lang="en-US" sz="4000" dirty="0">
                <a:solidFill>
                  <a:srgbClr val="0070C0"/>
                </a:solidFill>
                <a:latin typeface="Helvetica Neue Thin" charset="0"/>
                <a:ea typeface="Helvetica Neue Thin" charset="0"/>
                <a:cs typeface="Helvetica Neue Thin" charset="0"/>
              </a:rPr>
              <a:t>Mean Absolute Percentage Error</a:t>
            </a:r>
          </a:p>
          <a:p>
            <a:pPr marL="1200150" lvl="1" indent="-742950">
              <a:buFont typeface="Arial" charset="0"/>
              <a:buChar char="•"/>
              <a:defRPr/>
            </a:pPr>
            <a:r>
              <a:rPr lang="en-US" sz="4000" dirty="0">
                <a:solidFill>
                  <a:srgbClr val="0070C0"/>
                </a:solidFill>
                <a:latin typeface="Helvetica Neue Thin" charset="0"/>
                <a:ea typeface="Helvetica Neue Thin" charset="0"/>
                <a:cs typeface="Helvetica Neue Thin" charset="0"/>
              </a:rPr>
              <a:t>Discrete</a:t>
            </a:r>
          </a:p>
          <a:p>
            <a:pPr marL="1657350" lvl="2" indent="-742950">
              <a:buFont typeface="Arial" charset="0"/>
              <a:buChar char="•"/>
              <a:defRPr/>
            </a:pPr>
            <a:r>
              <a:rPr lang="en-US" sz="4000" dirty="0">
                <a:solidFill>
                  <a:srgbClr val="0070C0"/>
                </a:solidFill>
                <a:latin typeface="Helvetica Neue Thin" charset="0"/>
                <a:ea typeface="Helvetica Neue Thin" charset="0"/>
                <a:cs typeface="Helvetica Neue Thin" charset="0"/>
              </a:rPr>
              <a:t>F-1 Score</a:t>
            </a:r>
          </a:p>
          <a:p>
            <a:pPr marL="1657350" lvl="2" indent="-742950">
              <a:buFont typeface="Arial" charset="0"/>
              <a:buChar char="•"/>
              <a:defRPr/>
            </a:pPr>
            <a:r>
              <a:rPr lang="en-US" sz="4000" dirty="0">
                <a:solidFill>
                  <a:srgbClr val="0070C0"/>
                </a:solidFill>
                <a:latin typeface="Helvetica Neue Thin" charset="0"/>
                <a:ea typeface="Helvetica Neue Thin" charset="0"/>
                <a:cs typeface="Helvetica Neue Thin" charset="0"/>
              </a:rPr>
              <a:t>Area Under the Curve</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390720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765245"/>
            <a:ext cx="11266833" cy="4093428"/>
          </a:xfrm>
          <a:prstGeom prst="rect">
            <a:avLst/>
          </a:prstGeom>
        </p:spPr>
        <p:txBody>
          <a:bodyPr wrap="square">
            <a:spAutoFit/>
          </a:bodyPr>
          <a:lstStyle/>
          <a:p>
            <a:pPr marL="742950" indent="-742950">
              <a:buFont typeface="+mj-lt"/>
              <a:buAutoNum type="arabicPeriod" startAt="3"/>
              <a:defRPr/>
            </a:pPr>
            <a:r>
              <a:rPr lang="en-US" sz="4000" b="1" dirty="0">
                <a:solidFill>
                  <a:srgbClr val="0070C0"/>
                </a:solidFill>
                <a:latin typeface="Helvetica Neue Thin" charset="0"/>
                <a:ea typeface="Helvetica Neue Thin" charset="0"/>
                <a:cs typeface="Helvetica Neue Thin" charset="0"/>
              </a:rPr>
              <a:t>Supervised Learning Algorithms</a:t>
            </a:r>
          </a:p>
          <a:p>
            <a:pPr marL="742950" indent="-742950">
              <a:buFont typeface="Arial" charset="0"/>
              <a:buChar char="•"/>
              <a:defRPr/>
            </a:pPr>
            <a:r>
              <a:rPr lang="en-US" sz="4000" dirty="0">
                <a:solidFill>
                  <a:srgbClr val="0070C0"/>
                </a:solidFill>
                <a:latin typeface="Helvetica Neue Thin" charset="0"/>
                <a:ea typeface="Helvetica Neue Thin" charset="0"/>
                <a:cs typeface="Helvetica Neue Thin" charset="0"/>
              </a:rPr>
              <a:t>Linear Regression</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Y = B0 + B1X + E</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Gradient Descent</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R-squared, RMSE</a:t>
            </a:r>
          </a:p>
          <a:p>
            <a:pPr marL="1200150" lvl="1" indent="-742950">
              <a:buFont typeface="Arial" charset="0"/>
              <a:buChar char="•"/>
              <a:defRPr/>
            </a:pPr>
            <a:r>
              <a:rPr lang="en-US" sz="3600" dirty="0">
                <a:solidFill>
                  <a:srgbClr val="0070C0"/>
                </a:solidFill>
                <a:latin typeface="Helvetica Neue Thin" charset="0"/>
                <a:ea typeface="Helvetica Neue Thin" charset="0"/>
                <a:cs typeface="Helvetica Neue Thin" charset="0"/>
              </a:rPr>
              <a:t>Output of regression is an estimate of Y (Y-hat)</a:t>
            </a:r>
          </a:p>
          <a:p>
            <a:pPr marL="1200150" lvl="1" indent="-742950">
              <a:buFont typeface="Arial" charset="0"/>
              <a:buChar char="•"/>
              <a:defRPr/>
            </a:pPr>
            <a:endParaRPr lang="en-US" sz="3600" dirty="0">
              <a:solidFill>
                <a:srgbClr val="0070C0"/>
              </a:solidFill>
              <a:latin typeface="Helvetica Neue Thin" charset="0"/>
              <a:ea typeface="Helvetica Neue Thin" charset="0"/>
              <a:cs typeface="Helvetica Neue Thin" charset="0"/>
            </a:endParaRP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77489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39637" y="1442517"/>
            <a:ext cx="11266833" cy="707886"/>
          </a:xfrm>
          <a:prstGeom prst="rect">
            <a:avLst/>
          </a:prstGeom>
        </p:spPr>
        <p:txBody>
          <a:bodyPr wrap="square">
            <a:spAutoFit/>
          </a:bodyPr>
          <a:lstStyle/>
          <a:p>
            <a:pPr marL="742950" indent="-742950">
              <a:buFont typeface="+mj-lt"/>
              <a:buAutoNum type="arabicPeriod" startAt="4"/>
              <a:defRPr/>
            </a:pPr>
            <a:r>
              <a:rPr lang="en-US" sz="4000" b="1" dirty="0">
                <a:solidFill>
                  <a:srgbClr val="0070C0"/>
                </a:solidFill>
                <a:latin typeface="Helvetica Neue Thin" charset="0"/>
                <a:ea typeface="Helvetica Neue Thin" charset="0"/>
                <a:cs typeface="Helvetica Neue Thin" charset="0"/>
              </a:rPr>
              <a:t>Model validation and experiment design</a:t>
            </a:r>
          </a:p>
        </p:txBody>
      </p:sp>
      <p:sp>
        <p:nvSpPr>
          <p:cNvPr id="10" name="Rectangle 9"/>
          <p:cNvSpPr/>
          <p:nvPr/>
        </p:nvSpPr>
        <p:spPr>
          <a:xfrm>
            <a:off x="-641660" y="622902"/>
            <a:ext cx="8871260"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
        <p:nvSpPr>
          <p:cNvPr id="9" name="Rectangle 8">
            <a:extLst>
              <a:ext uri="{FF2B5EF4-FFF2-40B4-BE49-F238E27FC236}">
                <a16:creationId xmlns:a16="http://schemas.microsoft.com/office/drawing/2014/main" id="{3DDF6224-8035-A54F-B5D7-53C8F43F8FCA}"/>
              </a:ext>
            </a:extLst>
          </p:cNvPr>
          <p:cNvSpPr/>
          <p:nvPr/>
        </p:nvSpPr>
        <p:spPr>
          <a:xfrm>
            <a:off x="1128216" y="2315598"/>
            <a:ext cx="9388185" cy="3323987"/>
          </a:xfrm>
          <a:prstGeom prst="rect">
            <a:avLst/>
          </a:prstGeom>
        </p:spPr>
        <p:txBody>
          <a:bodyPr wrap="square">
            <a:spAutoFit/>
          </a:bodyPr>
          <a:lstStyle/>
          <a:p>
            <a:pPr algn="ctr">
              <a:defRPr/>
            </a:pPr>
            <a:r>
              <a:rPr lang="en-US" sz="3000" dirty="0">
                <a:solidFill>
                  <a:srgbClr val="0070C0"/>
                </a:solidFill>
                <a:latin typeface="Helvetica Neue Thin" charset="0"/>
                <a:ea typeface="Helvetica Neue Thin" charset="0"/>
                <a:cs typeface="Helvetica Neue Thin" charset="0"/>
              </a:rPr>
              <a:t>For </a:t>
            </a:r>
            <a:r>
              <a:rPr lang="en-US" sz="3000" dirty="0" err="1">
                <a:solidFill>
                  <a:srgbClr val="0070C0"/>
                </a:solidFill>
                <a:latin typeface="Helvetica Neue Thin" charset="0"/>
                <a:ea typeface="Helvetica Neue Thin" charset="0"/>
                <a:cs typeface="Helvetica Neue Thin" charset="0"/>
              </a:rPr>
              <a:t>homeworks</a:t>
            </a:r>
            <a:r>
              <a:rPr lang="en-US" sz="3000" dirty="0">
                <a:solidFill>
                  <a:srgbClr val="0070C0"/>
                </a:solidFill>
                <a:latin typeface="Helvetica Neue Thin" charset="0"/>
                <a:ea typeface="Helvetica Neue Thin" charset="0"/>
                <a:cs typeface="Helvetica Neue Thin" charset="0"/>
              </a:rPr>
              <a:t> #1 and #2, suppose you were given a pre-written script with all the relevant code and all you had to do was change variable names based on step-by-step instructions. (too soon?)</a:t>
            </a:r>
          </a:p>
          <a:p>
            <a:pPr algn="ctr">
              <a:defRPr/>
            </a:pPr>
            <a:endParaRPr lang="en-US" sz="3000" i="1" dirty="0">
              <a:solidFill>
                <a:schemeClr val="accent6"/>
              </a:solidFill>
              <a:latin typeface="Helvetica Neue Thin" charset="0"/>
              <a:ea typeface="Helvetica Neue Thin" charset="0"/>
              <a:cs typeface="Helvetica Neue Thin" charset="0"/>
            </a:endParaRPr>
          </a:p>
          <a:p>
            <a:pPr algn="ctr">
              <a:defRPr/>
            </a:pPr>
            <a:r>
              <a:rPr lang="en-US" sz="3000" i="1" dirty="0">
                <a:solidFill>
                  <a:schemeClr val="accent6"/>
                </a:solidFill>
                <a:latin typeface="Helvetica Neue Thin" charset="0"/>
                <a:ea typeface="Helvetica Neue Thin" charset="0"/>
                <a:cs typeface="Helvetica Neue Thin" charset="0"/>
              </a:rPr>
              <a:t>What would I (and you) have learned about your ability to program solutions to technical problems?</a:t>
            </a:r>
          </a:p>
        </p:txBody>
      </p:sp>
    </p:spTree>
    <p:extLst>
      <p:ext uri="{BB962C8B-B14F-4D97-AF65-F5344CB8AC3E}">
        <p14:creationId xmlns:p14="http://schemas.microsoft.com/office/powerpoint/2010/main" val="1651716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3" name="TextBox 2">
            <a:extLst>
              <a:ext uri="{FF2B5EF4-FFF2-40B4-BE49-F238E27FC236}">
                <a16:creationId xmlns:a16="http://schemas.microsoft.com/office/drawing/2014/main" id="{01208153-38FA-E347-AA3F-650A9CD25A35}"/>
              </a:ext>
            </a:extLst>
          </p:cNvPr>
          <p:cNvSpPr txBox="1"/>
          <p:nvPr/>
        </p:nvSpPr>
        <p:spPr>
          <a:xfrm>
            <a:off x="6079525" y="5876882"/>
            <a:ext cx="3802346" cy="707886"/>
          </a:xfrm>
          <a:prstGeom prst="rect">
            <a:avLst/>
          </a:prstGeom>
          <a:noFill/>
        </p:spPr>
        <p:txBody>
          <a:bodyPr wrap="square" rtlCol="0">
            <a:spAutoFit/>
          </a:bodyPr>
          <a:lstStyle/>
          <a:p>
            <a:pPr algn="r"/>
            <a:r>
              <a:rPr lang="en-US" sz="2000" i="1" dirty="0">
                <a:solidFill>
                  <a:srgbClr val="FF0000"/>
                </a:solidFill>
              </a:rPr>
              <a:t>This would have demonstrate that one is able to fill in the blank</a:t>
            </a:r>
          </a:p>
        </p:txBody>
      </p:sp>
      <p:cxnSp>
        <p:nvCxnSpPr>
          <p:cNvPr id="5" name="Curved Connector 4">
            <a:extLst>
              <a:ext uri="{FF2B5EF4-FFF2-40B4-BE49-F238E27FC236}">
                <a16:creationId xmlns:a16="http://schemas.microsoft.com/office/drawing/2014/main" id="{77DF029D-B57B-E145-AB87-DD8189030091}"/>
              </a:ext>
            </a:extLst>
          </p:cNvPr>
          <p:cNvCxnSpPr>
            <a:cxnSpLocks/>
            <a:stCxn id="3" idx="3"/>
          </p:cNvCxnSpPr>
          <p:nvPr/>
        </p:nvCxnSpPr>
        <p:spPr>
          <a:xfrm flipH="1" flipV="1">
            <a:off x="9514705" y="5486403"/>
            <a:ext cx="367166" cy="744422"/>
          </a:xfrm>
          <a:prstGeom prst="curvedConnector4">
            <a:avLst>
              <a:gd name="adj1" fmla="val -62261"/>
              <a:gd name="adj2" fmla="val 7377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5355EF5-EF03-B345-8FA1-41A2C6C3CB5D}"/>
              </a:ext>
            </a:extLst>
          </p:cNvPr>
          <p:cNvSpPr/>
          <p:nvPr/>
        </p:nvSpPr>
        <p:spPr>
          <a:xfrm>
            <a:off x="-641660" y="622902"/>
            <a:ext cx="8871260"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
        <p:nvSpPr>
          <p:cNvPr id="13" name="Rectangle 12">
            <a:extLst>
              <a:ext uri="{FF2B5EF4-FFF2-40B4-BE49-F238E27FC236}">
                <a16:creationId xmlns:a16="http://schemas.microsoft.com/office/drawing/2014/main" id="{DBA96A81-98A7-5C4D-91C9-1F84511D366E}"/>
              </a:ext>
            </a:extLst>
          </p:cNvPr>
          <p:cNvSpPr/>
          <p:nvPr/>
        </p:nvSpPr>
        <p:spPr>
          <a:xfrm>
            <a:off x="1128216" y="2315598"/>
            <a:ext cx="9388185" cy="3323987"/>
          </a:xfrm>
          <a:prstGeom prst="rect">
            <a:avLst/>
          </a:prstGeom>
        </p:spPr>
        <p:txBody>
          <a:bodyPr wrap="square">
            <a:spAutoFit/>
          </a:bodyPr>
          <a:lstStyle/>
          <a:p>
            <a:pPr algn="ctr">
              <a:defRPr/>
            </a:pPr>
            <a:r>
              <a:rPr lang="en-US" sz="3000" dirty="0">
                <a:solidFill>
                  <a:srgbClr val="0070C0"/>
                </a:solidFill>
                <a:latin typeface="Helvetica Neue Thin" charset="0"/>
                <a:ea typeface="Helvetica Neue Thin" charset="0"/>
                <a:cs typeface="Helvetica Neue Thin" charset="0"/>
              </a:rPr>
              <a:t>For </a:t>
            </a:r>
            <a:r>
              <a:rPr lang="en-US" sz="3000" dirty="0" err="1">
                <a:solidFill>
                  <a:srgbClr val="0070C0"/>
                </a:solidFill>
                <a:latin typeface="Helvetica Neue Thin" charset="0"/>
                <a:ea typeface="Helvetica Neue Thin" charset="0"/>
                <a:cs typeface="Helvetica Neue Thin" charset="0"/>
              </a:rPr>
              <a:t>homeworks</a:t>
            </a:r>
            <a:r>
              <a:rPr lang="en-US" sz="3000" dirty="0">
                <a:solidFill>
                  <a:srgbClr val="0070C0"/>
                </a:solidFill>
                <a:latin typeface="Helvetica Neue Thin" charset="0"/>
                <a:ea typeface="Helvetica Neue Thin" charset="0"/>
                <a:cs typeface="Helvetica Neue Thin" charset="0"/>
              </a:rPr>
              <a:t> #1 and #2, suppose you were given a pre-written script with all the relevant code and all you had to do was change variable names based on step-by-step instructions.</a:t>
            </a:r>
          </a:p>
          <a:p>
            <a:pPr algn="ctr">
              <a:defRPr/>
            </a:pPr>
            <a:endParaRPr lang="en-US" sz="3000" i="1" dirty="0">
              <a:solidFill>
                <a:schemeClr val="accent6"/>
              </a:solidFill>
              <a:latin typeface="Helvetica Neue Thin" charset="0"/>
              <a:ea typeface="Helvetica Neue Thin" charset="0"/>
              <a:cs typeface="Helvetica Neue Thin" charset="0"/>
            </a:endParaRPr>
          </a:p>
          <a:p>
            <a:pPr algn="ctr">
              <a:defRPr/>
            </a:pPr>
            <a:r>
              <a:rPr lang="en-US" sz="3000" i="1" dirty="0">
                <a:solidFill>
                  <a:schemeClr val="accent6"/>
                </a:solidFill>
                <a:latin typeface="Helvetica Neue Thin" charset="0"/>
                <a:ea typeface="Helvetica Neue Thin" charset="0"/>
                <a:cs typeface="Helvetica Neue Thin" charset="0"/>
              </a:rPr>
              <a:t>What would I (and you) have learned about your ability to program solutions to technical problems?</a:t>
            </a:r>
          </a:p>
        </p:txBody>
      </p:sp>
    </p:spTree>
    <p:extLst>
      <p:ext uri="{BB962C8B-B14F-4D97-AF65-F5344CB8AC3E}">
        <p14:creationId xmlns:p14="http://schemas.microsoft.com/office/powerpoint/2010/main" val="2302707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1128216" y="2060942"/>
            <a:ext cx="9388185" cy="3539430"/>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For a model to be useful (including regression) to actually be useful, it must be accurate.</a:t>
            </a:r>
          </a:p>
          <a:p>
            <a:pPr algn="ctr">
              <a:defRPr/>
            </a:pPr>
            <a:endParaRPr lang="en-US" sz="3600" dirty="0">
              <a:solidFill>
                <a:srgbClr val="0070C0"/>
              </a:solidFill>
              <a:latin typeface="Helvetica Neue Thin" charset="0"/>
              <a:ea typeface="Helvetica Neue Thin" charset="0"/>
              <a:cs typeface="Helvetica Neue Thin" charset="0"/>
            </a:endParaRPr>
          </a:p>
          <a:p>
            <a:pPr algn="ctr">
              <a:defRPr/>
            </a:pPr>
            <a:r>
              <a:rPr lang="en-US" sz="4400" dirty="0">
                <a:solidFill>
                  <a:srgbClr val="92D050"/>
                </a:solidFill>
                <a:latin typeface="Helvetica Neue Thin" charset="0"/>
                <a:ea typeface="Helvetica Neue Thin" charset="0"/>
                <a:cs typeface="Helvetica Neue Thin" charset="0"/>
              </a:rPr>
              <a:t>What constitutes accuracy?</a:t>
            </a:r>
            <a:endParaRPr lang="en-US" sz="3600" dirty="0">
              <a:solidFill>
                <a:srgbClr val="92D050"/>
              </a:solidFill>
              <a:latin typeface="Helvetica Neue Thin" charset="0"/>
              <a:ea typeface="Helvetica Neue Thin" charset="0"/>
              <a:cs typeface="Helvetica Neue Thin" charset="0"/>
            </a:endParaRPr>
          </a:p>
          <a:p>
            <a:pPr algn="ctr">
              <a:defRPr/>
            </a:pPr>
            <a:endParaRPr lang="en-US" sz="3600" dirty="0">
              <a:solidFill>
                <a:srgbClr val="0070C0"/>
              </a:solidFill>
              <a:latin typeface="Helvetica Neue Thin" charset="0"/>
              <a:ea typeface="Helvetica Neue Thin" charset="0"/>
              <a:cs typeface="Helvetica Neue Thin" charset="0"/>
            </a:endParaRPr>
          </a:p>
          <a:p>
            <a:pPr algn="ctr">
              <a:defRPr/>
            </a:pPr>
            <a:endParaRPr lang="en-US" sz="3600" dirty="0">
              <a:solidFill>
                <a:srgbClr val="0070C0"/>
              </a:solidFill>
              <a:latin typeface="Helvetica Neue Thin" charset="0"/>
              <a:ea typeface="Helvetica Neue Thin" charset="0"/>
              <a:cs typeface="Helvetica Neue Thin" charset="0"/>
            </a:endParaRPr>
          </a:p>
        </p:txBody>
      </p:sp>
      <p:sp>
        <p:nvSpPr>
          <p:cNvPr id="8" name="Rectangle 7">
            <a:extLst>
              <a:ext uri="{FF2B5EF4-FFF2-40B4-BE49-F238E27FC236}">
                <a16:creationId xmlns:a16="http://schemas.microsoft.com/office/drawing/2014/main" id="{FE719A47-AAC6-DA45-8E07-51BA4947E4C8}"/>
              </a:ext>
            </a:extLst>
          </p:cNvPr>
          <p:cNvSpPr/>
          <p:nvPr/>
        </p:nvSpPr>
        <p:spPr>
          <a:xfrm>
            <a:off x="-641660" y="622902"/>
            <a:ext cx="8871260"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Elements of Supervised Learning</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4018992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Icebreaker #1</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938992"/>
          </a:xfrm>
          <a:prstGeom prst="rect">
            <a:avLst/>
          </a:prstGeom>
        </p:spPr>
        <p:txBody>
          <a:bodyPr wrap="square">
            <a:spAutoFit/>
          </a:bodyPr>
          <a:lstStyle/>
          <a:p>
            <a:pPr algn="ctr">
              <a:defRPr/>
            </a:pPr>
            <a:r>
              <a:rPr lang="en-US" sz="4000" dirty="0">
                <a:solidFill>
                  <a:srgbClr val="0070C0"/>
                </a:solidFill>
                <a:latin typeface="Helvetica Neue Thin" charset="0"/>
                <a:ea typeface="Helvetica Neue Thin" charset="0"/>
                <a:cs typeface="Helvetica Neue Thin" charset="0"/>
              </a:rPr>
              <a:t>Given a data set, two values were randomly removed. Based on the examples, what will the 3</a:t>
            </a:r>
            <a:r>
              <a:rPr lang="en-US" sz="4000" baseline="30000" dirty="0">
                <a:solidFill>
                  <a:srgbClr val="0070C0"/>
                </a:solidFill>
                <a:latin typeface="Helvetica Neue Thin" charset="0"/>
                <a:ea typeface="Helvetica Neue Thin" charset="0"/>
                <a:cs typeface="Helvetica Neue Thin" charset="0"/>
              </a:rPr>
              <a:t>rd</a:t>
            </a:r>
            <a:r>
              <a:rPr lang="en-US" sz="4000" dirty="0">
                <a:solidFill>
                  <a:srgbClr val="0070C0"/>
                </a:solidFill>
                <a:latin typeface="Helvetica Neue Thin" charset="0"/>
                <a:ea typeface="Helvetica Neue Thin" charset="0"/>
                <a:cs typeface="Helvetica Neue Thin" charset="0"/>
              </a:rPr>
              <a:t> and 6</a:t>
            </a:r>
            <a:r>
              <a:rPr lang="en-US" sz="4000" baseline="30000" dirty="0">
                <a:solidFill>
                  <a:srgbClr val="0070C0"/>
                </a:solidFill>
                <a:latin typeface="Helvetica Neue Thin" charset="0"/>
                <a:ea typeface="Helvetica Neue Thin" charset="0"/>
                <a:cs typeface="Helvetica Neue Thin" charset="0"/>
              </a:rPr>
              <a:t>th</a:t>
            </a:r>
            <a:r>
              <a:rPr lang="en-US" sz="4000" dirty="0">
                <a:solidFill>
                  <a:srgbClr val="0070C0"/>
                </a:solidFill>
                <a:latin typeface="Helvetica Neue Thin" charset="0"/>
                <a:ea typeface="Helvetica Neue Thin" charset="0"/>
                <a:cs typeface="Helvetica Neue Thin" charset="0"/>
              </a:rPr>
              <a:t> values likely be?</a:t>
            </a: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2		4		 		16		 32</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56065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1523632" y="4235731"/>
            <a:ext cx="9388185" cy="769441"/>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What is the pattern?</a:t>
            </a: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2		4		</a:t>
            </a:r>
            <a:r>
              <a:rPr lang="en-US" sz="6000" b="1" dirty="0">
                <a:solidFill>
                  <a:schemeClr val="accent6"/>
                </a:solidFill>
                <a:latin typeface="Avenir Book" charset="0"/>
                <a:ea typeface="Avenir Book" charset="0"/>
                <a:cs typeface="Avenir Book" charset="0"/>
              </a:rPr>
              <a:t>8</a:t>
            </a:r>
            <a:r>
              <a:rPr lang="en-US" sz="6000" b="1" dirty="0">
                <a:solidFill>
                  <a:schemeClr val="accent1"/>
                </a:solidFill>
                <a:latin typeface="Avenir Book" charset="0"/>
                <a:ea typeface="Avenir Book" charset="0"/>
                <a:cs typeface="Avenir Book" charset="0"/>
              </a:rPr>
              <a:t>		16		 32	 </a:t>
            </a:r>
            <a:r>
              <a:rPr lang="en-US" sz="6000" b="1" dirty="0">
                <a:solidFill>
                  <a:schemeClr val="accent6"/>
                </a:solidFill>
                <a:latin typeface="Avenir Book" charset="0"/>
                <a:ea typeface="Avenir Book" charset="0"/>
                <a:cs typeface="Avenir Book" charset="0"/>
              </a:rPr>
              <a:t>64</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Icebreaker #1</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3915082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mc:AlternateContent xmlns:mc="http://schemas.openxmlformats.org/markup-compatibility/2006" xmlns:a14="http://schemas.microsoft.com/office/drawing/2010/main">
        <mc:Choice Requires="a14">
          <p:sp>
            <p:nvSpPr>
              <p:cNvPr id="10" name="Rectangle 9"/>
              <p:cNvSpPr/>
              <p:nvPr/>
            </p:nvSpPr>
            <p:spPr>
              <a:xfrm>
                <a:off x="1523632" y="4235731"/>
                <a:ext cx="9388185" cy="923330"/>
              </a:xfrm>
              <a:prstGeom prst="rect">
                <a:avLst/>
              </a:prstGeom>
            </p:spPr>
            <p:txBody>
              <a:bodyPr wrap="square">
                <a:spAutoFit/>
              </a:bodyPr>
              <a:lstStyle/>
              <a:p>
                <a:pPr algn="ctr">
                  <a:defRPr/>
                </a:pPr>
                <a14:m>
                  <m:oMathPara xmlns:m="http://schemas.openxmlformats.org/officeDocument/2006/math">
                    <m:oMathParaPr>
                      <m:jc m:val="centerGroup"/>
                    </m:oMathParaPr>
                    <m:oMath xmlns:m="http://schemas.openxmlformats.org/officeDocument/2006/math">
                      <m:sSup>
                        <m:sSupPr>
                          <m:ctrlPr>
                            <a:rPr lang="en-US" sz="5400" i="1" dirty="0" smtClean="0">
                              <a:solidFill>
                                <a:srgbClr val="0070C0"/>
                              </a:solidFill>
                              <a:latin typeface="Cambria Math" panose="02040503050406030204" pitchFamily="18" charset="0"/>
                              <a:ea typeface="Helvetica Neue Thin" charset="0"/>
                              <a:cs typeface="Helvetica Neue Thin" charset="0"/>
                            </a:rPr>
                          </m:ctrlPr>
                        </m:sSupPr>
                        <m:e>
                          <m:r>
                            <a:rPr lang="en-US" sz="5400" b="0" i="1" dirty="0" smtClean="0">
                              <a:solidFill>
                                <a:srgbClr val="0070C0"/>
                              </a:solidFill>
                              <a:latin typeface="Cambria Math" panose="02040503050406030204" pitchFamily="18" charset="0"/>
                              <a:ea typeface="Helvetica Neue Thin" charset="0"/>
                              <a:cs typeface="Helvetica Neue Thin" charset="0"/>
                            </a:rPr>
                            <m:t>𝑦</m:t>
                          </m:r>
                          <m:r>
                            <a:rPr lang="en-US" sz="5400" b="0" i="1" dirty="0" smtClean="0">
                              <a:solidFill>
                                <a:srgbClr val="0070C0"/>
                              </a:solidFill>
                              <a:latin typeface="Cambria Math" panose="02040503050406030204" pitchFamily="18" charset="0"/>
                              <a:ea typeface="Helvetica Neue Thin" charset="0"/>
                              <a:cs typeface="Helvetica Neue Thin" charset="0"/>
                            </a:rPr>
                            <m:t>= 2</m:t>
                          </m:r>
                        </m:e>
                        <m:sup>
                          <m:r>
                            <a:rPr lang="en-US" sz="5400" b="0" i="1" dirty="0" smtClean="0">
                              <a:solidFill>
                                <a:srgbClr val="0070C0"/>
                              </a:solidFill>
                              <a:latin typeface="Cambria Math" panose="02040503050406030204" pitchFamily="18" charset="0"/>
                              <a:ea typeface="Helvetica Neue Thin" charset="0"/>
                              <a:cs typeface="Helvetica Neue Thin" charset="0"/>
                            </a:rPr>
                            <m:t>𝑛</m:t>
                          </m:r>
                        </m:sup>
                      </m:sSup>
                    </m:oMath>
                  </m:oMathPara>
                </a14:m>
                <a:endParaRPr lang="en-US" sz="5400" dirty="0">
                  <a:solidFill>
                    <a:srgbClr val="0070C0"/>
                  </a:solidFill>
                  <a:latin typeface="Helvetica Neue Thin" charset="0"/>
                  <a:ea typeface="Helvetica Neue Thin" charset="0"/>
                  <a:cs typeface="Helvetica Neue Thin"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1523632" y="4235731"/>
                <a:ext cx="9388185" cy="923330"/>
              </a:xfrm>
              <a:prstGeom prst="rect">
                <a:avLst/>
              </a:prstGeom>
              <a:blipFill>
                <a:blip r:embed="rId3"/>
                <a:stretch>
                  <a:fillRect b="-31507"/>
                </a:stretch>
              </a:blipFill>
            </p:spPr>
            <p:txBody>
              <a:bodyPr/>
              <a:lstStyle/>
              <a:p>
                <a:r>
                  <a:rPr lang="en-US">
                    <a:noFill/>
                  </a:rPr>
                  <a:t> </a:t>
                </a:r>
              </a:p>
            </p:txBody>
          </p:sp>
        </mc:Fallback>
      </mc:AlternateContent>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2		4		</a:t>
            </a:r>
            <a:r>
              <a:rPr lang="en-US" sz="6000" b="1" dirty="0">
                <a:solidFill>
                  <a:schemeClr val="accent6"/>
                </a:solidFill>
                <a:latin typeface="Avenir Book" charset="0"/>
                <a:ea typeface="Avenir Book" charset="0"/>
                <a:cs typeface="Avenir Book" charset="0"/>
              </a:rPr>
              <a:t>8</a:t>
            </a:r>
            <a:r>
              <a:rPr lang="en-US" sz="6000" b="1" dirty="0">
                <a:solidFill>
                  <a:schemeClr val="accent1"/>
                </a:solidFill>
                <a:latin typeface="Avenir Book" charset="0"/>
                <a:ea typeface="Avenir Book" charset="0"/>
                <a:cs typeface="Avenir Book" charset="0"/>
              </a:rPr>
              <a:t>		16		 32	 </a:t>
            </a:r>
            <a:r>
              <a:rPr lang="en-US" sz="6000" b="1" dirty="0">
                <a:solidFill>
                  <a:schemeClr val="accent6"/>
                </a:solidFill>
                <a:latin typeface="Avenir Book" charset="0"/>
                <a:ea typeface="Avenir Book" charset="0"/>
                <a:cs typeface="Avenir Book" charset="0"/>
              </a:rPr>
              <a:t>64</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Icebreaker #1</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632575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8F4109-7BBC-ED48-834E-F2794D8279DA}" type="slidenum">
              <a:rPr lang="en-US" smtClean="0"/>
              <a:t>4</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
        <p:nvSpPr>
          <p:cNvPr id="3" name="Rectangle 2">
            <a:extLst>
              <a:ext uri="{FF2B5EF4-FFF2-40B4-BE49-F238E27FC236}">
                <a16:creationId xmlns:a16="http://schemas.microsoft.com/office/drawing/2014/main" id="{01FF03FF-E2DF-1C44-A48D-F080B65E1990}"/>
              </a:ext>
            </a:extLst>
          </p:cNvPr>
          <p:cNvSpPr/>
          <p:nvPr/>
        </p:nvSpPr>
        <p:spPr>
          <a:xfrm>
            <a:off x="728766" y="278713"/>
            <a:ext cx="6784142" cy="584775"/>
          </a:xfrm>
          <a:prstGeom prst="rect">
            <a:avLst/>
          </a:prstGeom>
        </p:spPr>
        <p:txBody>
          <a:bodyPr wrap="square">
            <a:spAutoFit/>
          </a:bodyPr>
          <a:lstStyle/>
          <a:p>
            <a:r>
              <a:rPr lang="en-US" sz="3200" dirty="0">
                <a:solidFill>
                  <a:schemeClr val="tx2"/>
                </a:solidFill>
                <a:latin typeface="Avenir Book" charset="0"/>
                <a:ea typeface="Avenir Book" charset="0"/>
                <a:cs typeface="Avenir Book" charset="0"/>
              </a:rPr>
              <a:t>Homework #2 Observations</a:t>
            </a:r>
          </a:p>
        </p:txBody>
      </p:sp>
      <p:sp>
        <p:nvSpPr>
          <p:cNvPr id="12" name="Rectangle 11">
            <a:extLst>
              <a:ext uri="{FF2B5EF4-FFF2-40B4-BE49-F238E27FC236}">
                <a16:creationId xmlns:a16="http://schemas.microsoft.com/office/drawing/2014/main" id="{14259005-2584-3249-9AB8-D455CFF52309}"/>
              </a:ext>
            </a:extLst>
          </p:cNvPr>
          <p:cNvSpPr/>
          <p:nvPr/>
        </p:nvSpPr>
        <p:spPr>
          <a:xfrm>
            <a:off x="1554290" y="857950"/>
            <a:ext cx="6784142" cy="461665"/>
          </a:xfrm>
          <a:prstGeom prst="rect">
            <a:avLst/>
          </a:prstGeom>
        </p:spPr>
        <p:txBody>
          <a:bodyPr wrap="square">
            <a:spAutoFit/>
          </a:bodyPr>
          <a:lstStyle/>
          <a:p>
            <a:r>
              <a:rPr lang="en-US" sz="2400" dirty="0">
                <a:solidFill>
                  <a:schemeClr val="tx2"/>
                </a:solidFill>
                <a:latin typeface="Avenir Book" charset="0"/>
                <a:ea typeface="Avenir Book" charset="0"/>
                <a:cs typeface="Avenir Book" charset="0"/>
              </a:rPr>
              <a:t>Grade distribution (10 max)</a:t>
            </a:r>
          </a:p>
        </p:txBody>
      </p:sp>
      <p:graphicFrame>
        <p:nvGraphicFramePr>
          <p:cNvPr id="11" name="Chart 10">
            <a:extLst>
              <a:ext uri="{FF2B5EF4-FFF2-40B4-BE49-F238E27FC236}">
                <a16:creationId xmlns:a16="http://schemas.microsoft.com/office/drawing/2014/main" id="{47125760-C2C1-E947-8CDC-FE2201FA7E39}"/>
              </a:ext>
            </a:extLst>
          </p:cNvPr>
          <p:cNvGraphicFramePr>
            <a:graphicFrameLocks/>
          </p:cNvGraphicFramePr>
          <p:nvPr>
            <p:extLst>
              <p:ext uri="{D42A27DB-BD31-4B8C-83A1-F6EECF244321}">
                <p14:modId xmlns:p14="http://schemas.microsoft.com/office/powerpoint/2010/main" val="3748723819"/>
              </p:ext>
            </p:extLst>
          </p:nvPr>
        </p:nvGraphicFramePr>
        <p:xfrm>
          <a:off x="1554290" y="1662613"/>
          <a:ext cx="4253386" cy="44663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43897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#2</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Based on the examples, what will the 8th and 12th values likely be?</a:t>
            </a:r>
          </a:p>
        </p:txBody>
      </p:sp>
      <p:sp>
        <p:nvSpPr>
          <p:cNvPr id="3" name="TextBox 2"/>
          <p:cNvSpPr txBox="1"/>
          <p:nvPr/>
        </p:nvSpPr>
        <p:spPr>
          <a:xfrm>
            <a:off x="1068648" y="2315343"/>
            <a:ext cx="11123352" cy="1569660"/>
          </a:xfrm>
          <a:prstGeom prst="rect">
            <a:avLst/>
          </a:prstGeom>
          <a:noFill/>
        </p:spPr>
        <p:txBody>
          <a:bodyPr wrap="square" rtlCol="0">
            <a:spAutoFit/>
          </a:bodyPr>
          <a:lstStyle/>
          <a:p>
            <a:r>
              <a:rPr lang="en-US" sz="4800" b="1" dirty="0">
                <a:solidFill>
                  <a:schemeClr val="accent1"/>
                </a:solidFill>
                <a:latin typeface="Avenir Book" charset="0"/>
                <a:ea typeface="Avenir Book" charset="0"/>
                <a:cs typeface="Avenir Book" charset="0"/>
              </a:rPr>
              <a:t>128			512	  1024	   2048</a:t>
            </a:r>
          </a:p>
          <a:p>
            <a:pPr>
              <a:lnSpc>
                <a:spcPct val="40000"/>
              </a:lnSpc>
            </a:pPr>
            <a:r>
              <a:rPr lang="en-US" sz="2800" dirty="0">
                <a:solidFill>
                  <a:schemeClr val="bg1">
                    <a:lumMod val="50000"/>
                  </a:schemeClr>
                </a:solidFill>
                <a:latin typeface="Avenir Book" charset="0"/>
                <a:ea typeface="Avenir Book" charset="0"/>
                <a:cs typeface="Avenir Book" charset="0"/>
              </a:rPr>
              <a:t> 7		 8		 9		    10		     11		     12</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092459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#2</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769441"/>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What’s the pattern?</a:t>
            </a:r>
          </a:p>
        </p:txBody>
      </p:sp>
      <p:sp>
        <p:nvSpPr>
          <p:cNvPr id="3" name="TextBox 2"/>
          <p:cNvSpPr txBox="1"/>
          <p:nvPr/>
        </p:nvSpPr>
        <p:spPr>
          <a:xfrm>
            <a:off x="1068648" y="2333945"/>
            <a:ext cx="11123352" cy="1569660"/>
          </a:xfrm>
          <a:prstGeom prst="rect">
            <a:avLst/>
          </a:prstGeom>
          <a:noFill/>
        </p:spPr>
        <p:txBody>
          <a:bodyPr wrap="square" rtlCol="0">
            <a:spAutoFit/>
          </a:bodyPr>
          <a:lstStyle/>
          <a:p>
            <a:r>
              <a:rPr lang="en-US" sz="4800" b="1" dirty="0">
                <a:solidFill>
                  <a:schemeClr val="accent1"/>
                </a:solidFill>
                <a:latin typeface="Avenir Book" charset="0"/>
                <a:ea typeface="Avenir Book" charset="0"/>
                <a:cs typeface="Avenir Book" charset="0"/>
              </a:rPr>
              <a:t>128	</a:t>
            </a:r>
            <a:r>
              <a:rPr lang="en-US" sz="4800" b="1" dirty="0">
                <a:solidFill>
                  <a:srgbClr val="92D050"/>
                </a:solidFill>
                <a:latin typeface="Avenir Book" charset="0"/>
                <a:ea typeface="Avenir Book" charset="0"/>
                <a:cs typeface="Avenir Book" charset="0"/>
              </a:rPr>
              <a:t>256</a:t>
            </a:r>
            <a:r>
              <a:rPr lang="en-US" sz="4800" b="1" dirty="0">
                <a:solidFill>
                  <a:schemeClr val="accent1"/>
                </a:solidFill>
                <a:latin typeface="Avenir Book" charset="0"/>
                <a:ea typeface="Avenir Book" charset="0"/>
                <a:cs typeface="Avenir Book" charset="0"/>
              </a:rPr>
              <a:t>	512	  1024	   2048  </a:t>
            </a:r>
            <a:r>
              <a:rPr lang="en-US" sz="4800" b="1" dirty="0">
                <a:solidFill>
                  <a:srgbClr val="92D050"/>
                </a:solidFill>
                <a:latin typeface="Avenir Book" charset="0"/>
                <a:ea typeface="Avenir Book" charset="0"/>
                <a:cs typeface="Avenir Book" charset="0"/>
              </a:rPr>
              <a:t>4096</a:t>
            </a:r>
          </a:p>
          <a:p>
            <a:pPr>
              <a:lnSpc>
                <a:spcPct val="40000"/>
              </a:lnSpc>
            </a:pPr>
            <a:r>
              <a:rPr lang="en-US" sz="2800" dirty="0">
                <a:solidFill>
                  <a:schemeClr val="bg1">
                    <a:lumMod val="50000"/>
                  </a:schemeClr>
                </a:solidFill>
                <a:latin typeface="Avenir Book" charset="0"/>
                <a:ea typeface="Avenir Book" charset="0"/>
                <a:cs typeface="Avenir Book" charset="0"/>
              </a:rPr>
              <a:t> 7		 8		 9		    10		     11		     12</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16624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#3</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The 5</a:t>
            </a:r>
            <a:r>
              <a:rPr lang="en-US" sz="4400" baseline="30000" dirty="0">
                <a:solidFill>
                  <a:srgbClr val="0070C0"/>
                </a:solidFill>
                <a:latin typeface="Helvetica Neue Thin" charset="0"/>
                <a:ea typeface="Helvetica Neue Thin" charset="0"/>
                <a:cs typeface="Helvetica Neue Thin" charset="0"/>
              </a:rPr>
              <a:t>th</a:t>
            </a:r>
            <a:r>
              <a:rPr lang="en-US" sz="4400" dirty="0">
                <a:solidFill>
                  <a:srgbClr val="0070C0"/>
                </a:solidFill>
                <a:latin typeface="Helvetica Neue Thin" charset="0"/>
                <a:ea typeface="Helvetica Neue Thin" charset="0"/>
                <a:cs typeface="Helvetica Neue Thin" charset="0"/>
              </a:rPr>
              <a:t> value was randomly removed. What should it be?</a:t>
            </a:r>
          </a:p>
        </p:txBody>
      </p:sp>
      <p:sp>
        <p:nvSpPr>
          <p:cNvPr id="3" name="TextBox 2"/>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		1		2		 3		     	  8</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0772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1523632" y="4235731"/>
            <a:ext cx="9388185" cy="769441"/>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What’s the pattern?</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#3</a:t>
            </a:r>
            <a:endParaRPr lang="en-US" sz="3600" dirty="0">
              <a:solidFill>
                <a:schemeClr val="bg1"/>
              </a:solidFill>
              <a:latin typeface="Avenir Book" charset="0"/>
              <a:ea typeface="Avenir Book" charset="0"/>
              <a:cs typeface="Avenir Book" charset="0"/>
            </a:endParaRPr>
          </a:p>
        </p:txBody>
      </p:sp>
      <p:sp>
        <p:nvSpPr>
          <p:cNvPr id="11" name="TextBox 10"/>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		1		2		 3		  </a:t>
            </a:r>
            <a:r>
              <a:rPr lang="en-US" sz="6000" b="1" dirty="0">
                <a:solidFill>
                  <a:srgbClr val="92D050"/>
                </a:solidFill>
                <a:latin typeface="Avenir Book" charset="0"/>
                <a:ea typeface="Avenir Book" charset="0"/>
                <a:cs typeface="Avenir Book" charset="0"/>
              </a:rPr>
              <a:t>5</a:t>
            </a:r>
            <a:r>
              <a:rPr lang="en-US" sz="6000" b="1" dirty="0">
                <a:solidFill>
                  <a:schemeClr val="accent1"/>
                </a:solidFill>
                <a:latin typeface="Avenir Book" charset="0"/>
                <a:ea typeface="Avenir Book" charset="0"/>
                <a:cs typeface="Avenir Book" charset="0"/>
              </a:rPr>
              <a:t>		  </a:t>
            </a:r>
            <a:r>
              <a:rPr lang="en-US" sz="6000" b="1" dirty="0">
                <a:solidFill>
                  <a:schemeClr val="tx2"/>
                </a:solidFill>
                <a:latin typeface="Avenir Book" charset="0"/>
                <a:ea typeface="Avenir Book" charset="0"/>
                <a:cs typeface="Avenir Book" charset="0"/>
              </a:rPr>
              <a:t>8</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Tree>
    <p:extLst>
      <p:ext uri="{BB962C8B-B14F-4D97-AF65-F5344CB8AC3E}">
        <p14:creationId xmlns:p14="http://schemas.microsoft.com/office/powerpoint/2010/main" val="2013884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44</a:t>
            </a:fld>
            <a:endParaRPr lang="en-US" dirty="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mc:AlternateContent xmlns:mc="http://schemas.openxmlformats.org/markup-compatibility/2006" xmlns:a14="http://schemas.microsoft.com/office/drawing/2010/main">
        <mc:Choice Requires="a14">
          <p:sp>
            <p:nvSpPr>
              <p:cNvPr id="10" name="Rectangle 9"/>
              <p:cNvSpPr/>
              <p:nvPr/>
            </p:nvSpPr>
            <p:spPr>
              <a:xfrm>
                <a:off x="1523632" y="4235731"/>
                <a:ext cx="9388185" cy="769441"/>
              </a:xfrm>
              <a:prstGeom prst="rect">
                <a:avLst/>
              </a:prstGeom>
            </p:spPr>
            <p:txBody>
              <a:bodyPr wrap="square">
                <a:spAutoFit/>
              </a:bodyPr>
              <a:lstStyle/>
              <a:p>
                <a:pPr algn="ctr">
                  <a:defRPr/>
                </a:pPr>
                <a14:m>
                  <m:oMathPara xmlns:m="http://schemas.openxmlformats.org/officeDocument/2006/math">
                    <m:oMathParaPr>
                      <m:jc m:val="centerGroup"/>
                    </m:oMathParaPr>
                    <m:oMath xmlns:m="http://schemas.openxmlformats.org/officeDocument/2006/math">
                      <m:sSub>
                        <m:sSubPr>
                          <m:ctrlPr>
                            <a:rPr lang="en-US" sz="4400" i="1" smtClean="0">
                              <a:solidFill>
                                <a:srgbClr val="0070C0"/>
                              </a:solidFill>
                              <a:latin typeface="Cambria Math" panose="02040503050406030204" pitchFamily="18" charset="0"/>
                              <a:ea typeface="Helvetica Neue Thin" charset="0"/>
                              <a:cs typeface="Helvetica Neue Thin" charset="0"/>
                            </a:rPr>
                          </m:ctrlPr>
                        </m:sSubPr>
                        <m:e>
                          <m:r>
                            <a:rPr lang="en-US" sz="4400" b="0" i="1" smtClean="0">
                              <a:solidFill>
                                <a:srgbClr val="0070C0"/>
                              </a:solidFill>
                              <a:latin typeface="Cambria Math" panose="02040503050406030204" pitchFamily="18" charset="0"/>
                              <a:ea typeface="Helvetica Neue Thin" charset="0"/>
                              <a:cs typeface="Helvetica Neue Thin" charset="0"/>
                            </a:rPr>
                            <m:t>𝑦</m:t>
                          </m:r>
                          <m:r>
                            <a:rPr lang="en-US" sz="4400" b="0" i="1" smtClean="0">
                              <a:solidFill>
                                <a:srgbClr val="0070C0"/>
                              </a:solidFill>
                              <a:latin typeface="Cambria Math" panose="02040503050406030204" pitchFamily="18" charset="0"/>
                              <a:ea typeface="Helvetica Neue Thin" charset="0"/>
                              <a:cs typeface="Helvetica Neue Thin" charset="0"/>
                            </a:rPr>
                            <m:t>= </m:t>
                          </m:r>
                          <m:r>
                            <a:rPr lang="en-US" sz="4400" b="0" i="1" smtClean="0">
                              <a:solidFill>
                                <a:srgbClr val="0070C0"/>
                              </a:solidFill>
                              <a:latin typeface="Cambria Math" panose="02040503050406030204" pitchFamily="18" charset="0"/>
                              <a:ea typeface="Helvetica Neue Thin" charset="0"/>
                              <a:cs typeface="Helvetica Neue Thin" charset="0"/>
                            </a:rPr>
                            <m:t>𝑥</m:t>
                          </m:r>
                        </m:e>
                        <m:sub>
                          <m:r>
                            <a:rPr lang="en-US" sz="4400" b="0" i="1" smtClean="0">
                              <a:solidFill>
                                <a:srgbClr val="0070C0"/>
                              </a:solidFill>
                              <a:latin typeface="Cambria Math" panose="02040503050406030204" pitchFamily="18" charset="0"/>
                              <a:ea typeface="Helvetica Neue Thin" charset="0"/>
                              <a:cs typeface="Helvetica Neue Thin" charset="0"/>
                            </a:rPr>
                            <m:t>𝑖</m:t>
                          </m:r>
                          <m:r>
                            <a:rPr lang="en-US" sz="4400" b="0" i="1" smtClean="0">
                              <a:solidFill>
                                <a:srgbClr val="0070C0"/>
                              </a:solidFill>
                              <a:latin typeface="Cambria Math" panose="02040503050406030204" pitchFamily="18" charset="0"/>
                              <a:ea typeface="Helvetica Neue Thin" charset="0"/>
                              <a:cs typeface="Helvetica Neue Thin" charset="0"/>
                            </a:rPr>
                            <m:t>−1</m:t>
                          </m:r>
                        </m:sub>
                      </m:sSub>
                      <m:r>
                        <a:rPr lang="en-US" sz="4400" b="0" i="1" smtClean="0">
                          <a:solidFill>
                            <a:srgbClr val="0070C0"/>
                          </a:solidFill>
                          <a:latin typeface="Cambria Math" panose="02040503050406030204" pitchFamily="18" charset="0"/>
                          <a:ea typeface="Helvetica Neue Thin" charset="0"/>
                          <a:cs typeface="Helvetica Neue Thin" charset="0"/>
                        </a:rPr>
                        <m:t>+</m:t>
                      </m:r>
                      <m:sSub>
                        <m:sSubPr>
                          <m:ctrlPr>
                            <a:rPr lang="en-US" sz="4400" b="0" i="1" smtClean="0">
                              <a:solidFill>
                                <a:srgbClr val="0070C0"/>
                              </a:solidFill>
                              <a:latin typeface="Cambria Math" panose="02040503050406030204" pitchFamily="18" charset="0"/>
                              <a:ea typeface="Helvetica Neue Thin" charset="0"/>
                              <a:cs typeface="Helvetica Neue Thin" charset="0"/>
                            </a:rPr>
                          </m:ctrlPr>
                        </m:sSubPr>
                        <m:e>
                          <m:r>
                            <a:rPr lang="en-US" sz="4400" b="0" i="1" smtClean="0">
                              <a:solidFill>
                                <a:srgbClr val="0070C0"/>
                              </a:solidFill>
                              <a:latin typeface="Cambria Math" panose="02040503050406030204" pitchFamily="18" charset="0"/>
                              <a:ea typeface="Helvetica Neue Thin" charset="0"/>
                              <a:cs typeface="Helvetica Neue Thin" charset="0"/>
                            </a:rPr>
                            <m:t>𝑥</m:t>
                          </m:r>
                        </m:e>
                        <m:sub>
                          <m:r>
                            <a:rPr lang="en-US" sz="4400" b="0" i="1" smtClean="0">
                              <a:solidFill>
                                <a:srgbClr val="0070C0"/>
                              </a:solidFill>
                              <a:latin typeface="Cambria Math" panose="02040503050406030204" pitchFamily="18" charset="0"/>
                              <a:ea typeface="Helvetica Neue Thin" charset="0"/>
                              <a:cs typeface="Helvetica Neue Thin" charset="0"/>
                            </a:rPr>
                            <m:t>𝑖</m:t>
                          </m:r>
                          <m:r>
                            <a:rPr lang="en-US" sz="4400" b="0" i="1" smtClean="0">
                              <a:solidFill>
                                <a:srgbClr val="0070C0"/>
                              </a:solidFill>
                              <a:latin typeface="Cambria Math" panose="02040503050406030204" pitchFamily="18" charset="0"/>
                              <a:ea typeface="Helvetica Neue Thin" charset="0"/>
                              <a:cs typeface="Helvetica Neue Thin" charset="0"/>
                            </a:rPr>
                            <m:t>−2</m:t>
                          </m:r>
                        </m:sub>
                      </m:sSub>
                    </m:oMath>
                  </m:oMathPara>
                </a14:m>
                <a:endParaRPr lang="en-US" sz="4400" dirty="0">
                  <a:solidFill>
                    <a:srgbClr val="0070C0"/>
                  </a:solidFill>
                  <a:latin typeface="Helvetica Neue Thin" charset="0"/>
                  <a:ea typeface="Helvetica Neue Thin" charset="0"/>
                  <a:cs typeface="Helvetica Neue Thin"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1523632" y="4235731"/>
                <a:ext cx="9388185" cy="769441"/>
              </a:xfrm>
              <a:prstGeom prst="rect">
                <a:avLst/>
              </a:prstGeom>
              <a:blipFill>
                <a:blip r:embed="rId3"/>
                <a:stretch>
                  <a:fillRect b="-29508"/>
                </a:stretch>
              </a:blipFill>
            </p:spPr>
            <p:txBody>
              <a:bodyPr/>
              <a:lstStyle/>
              <a:p>
                <a:r>
                  <a:rPr lang="en-US">
                    <a:noFill/>
                  </a:rPr>
                  <a:t> </a:t>
                </a:r>
              </a:p>
            </p:txBody>
          </p:sp>
        </mc:Fallback>
      </mc:AlternateContent>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
        <p:nvSpPr>
          <p:cNvPr id="8" name="Rectangle 7"/>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#3</a:t>
            </a:r>
            <a:endParaRPr lang="en-US" sz="3600" dirty="0">
              <a:solidFill>
                <a:schemeClr val="bg1"/>
              </a:solidFill>
              <a:latin typeface="Avenir Book" charset="0"/>
              <a:ea typeface="Avenir Book" charset="0"/>
              <a:cs typeface="Avenir Book" charset="0"/>
            </a:endParaRPr>
          </a:p>
        </p:txBody>
      </p:sp>
      <p:sp>
        <p:nvSpPr>
          <p:cNvPr id="11" name="TextBox 10"/>
          <p:cNvSpPr txBox="1"/>
          <p:nvPr/>
        </p:nvSpPr>
        <p:spPr>
          <a:xfrm>
            <a:off x="1428867" y="2223825"/>
            <a:ext cx="11123352" cy="1754326"/>
          </a:xfrm>
          <a:prstGeom prst="rect">
            <a:avLst/>
          </a:prstGeom>
          <a:noFill/>
        </p:spPr>
        <p:txBody>
          <a:bodyPr wrap="square" rtlCol="0">
            <a:spAutoFit/>
          </a:bodyPr>
          <a:lstStyle/>
          <a:p>
            <a:r>
              <a:rPr lang="en-US" sz="6000" b="1" dirty="0">
                <a:solidFill>
                  <a:schemeClr val="accent1"/>
                </a:solidFill>
                <a:latin typeface="Avenir Book" charset="0"/>
                <a:ea typeface="Avenir Book" charset="0"/>
                <a:cs typeface="Avenir Book" charset="0"/>
              </a:rPr>
              <a:t>1		1		2		 3		  5		  </a:t>
            </a:r>
            <a:r>
              <a:rPr lang="en-US" sz="6000" b="1" dirty="0">
                <a:solidFill>
                  <a:schemeClr val="accent6"/>
                </a:solidFill>
                <a:latin typeface="Avenir Book" charset="0"/>
                <a:ea typeface="Avenir Book" charset="0"/>
                <a:cs typeface="Avenir Book" charset="0"/>
              </a:rPr>
              <a:t>8</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Tree>
    <p:extLst>
      <p:ext uri="{BB962C8B-B14F-4D97-AF65-F5344CB8AC3E}">
        <p14:creationId xmlns:p14="http://schemas.microsoft.com/office/powerpoint/2010/main" val="3186399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#4</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Based on the examples, what will the 6</a:t>
            </a:r>
            <a:r>
              <a:rPr lang="en-US" sz="4400" baseline="30000" dirty="0">
                <a:solidFill>
                  <a:srgbClr val="0070C0"/>
                </a:solidFill>
                <a:latin typeface="Helvetica Neue Thin" charset="0"/>
                <a:ea typeface="Helvetica Neue Thin" charset="0"/>
                <a:cs typeface="Helvetica Neue Thin" charset="0"/>
              </a:rPr>
              <a:t>th</a:t>
            </a:r>
            <a:r>
              <a:rPr lang="en-US" sz="4400" dirty="0">
                <a:solidFill>
                  <a:srgbClr val="0070C0"/>
                </a:solidFill>
                <a:latin typeface="Helvetica Neue Thin" charset="0"/>
                <a:ea typeface="Helvetica Neue Thin" charset="0"/>
                <a:cs typeface="Helvetica Neue Thin" charset="0"/>
              </a:rPr>
              <a:t> value be?</a:t>
            </a: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a:solidFill>
                  <a:schemeClr val="accent1"/>
                </a:solidFill>
                <a:latin typeface="Avenir Book" charset="0"/>
                <a:ea typeface="Avenir Book" charset="0"/>
                <a:cs typeface="Avenir Book" charset="0"/>
              </a:rPr>
              <a:t>0.8	0.9	0.14	-.75	-.95	-.28</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130990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#4</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Based on the examples, what will the 6</a:t>
            </a:r>
            <a:r>
              <a:rPr lang="en-US" sz="4400" baseline="30000" dirty="0">
                <a:solidFill>
                  <a:srgbClr val="0070C0"/>
                </a:solidFill>
                <a:latin typeface="Helvetica Neue Thin" charset="0"/>
                <a:ea typeface="Helvetica Neue Thin" charset="0"/>
                <a:cs typeface="Helvetica Neue Thin" charset="0"/>
              </a:rPr>
              <a:t>th</a:t>
            </a:r>
            <a:r>
              <a:rPr lang="en-US" sz="4400" dirty="0">
                <a:solidFill>
                  <a:srgbClr val="0070C0"/>
                </a:solidFill>
                <a:latin typeface="Helvetica Neue Thin" charset="0"/>
                <a:ea typeface="Helvetica Neue Thin" charset="0"/>
                <a:cs typeface="Helvetica Neue Thin" charset="0"/>
              </a:rPr>
              <a:t> value be?</a:t>
            </a: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a:solidFill>
                  <a:schemeClr val="accent1"/>
                </a:solidFill>
                <a:latin typeface="Avenir Book" charset="0"/>
                <a:ea typeface="Avenir Book" charset="0"/>
                <a:cs typeface="Avenir Book" charset="0"/>
              </a:rPr>
              <a:t>0.8	0.9	0.14	-.75	-.95	</a:t>
            </a:r>
            <a:r>
              <a:rPr lang="en-US" sz="5400" b="1" dirty="0">
                <a:solidFill>
                  <a:schemeClr val="accent6"/>
                </a:solidFill>
                <a:latin typeface="Avenir Book" charset="0"/>
                <a:ea typeface="Avenir Book" charset="0"/>
                <a:cs typeface="Avenir Book" charset="0"/>
              </a:rPr>
              <a:t>-.28</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07213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#4</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769441"/>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What’s the pattern?</a:t>
            </a: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a:solidFill>
                  <a:schemeClr val="accent1"/>
                </a:solidFill>
                <a:latin typeface="Avenir Book" charset="0"/>
                <a:ea typeface="Avenir Book" charset="0"/>
                <a:cs typeface="Avenir Book" charset="0"/>
              </a:rPr>
              <a:t>0.8	0.9	0.14	-.75	-.95	</a:t>
            </a:r>
            <a:r>
              <a:rPr lang="en-US" sz="5400" b="1" dirty="0">
                <a:solidFill>
                  <a:schemeClr val="accent6"/>
                </a:solidFill>
                <a:latin typeface="Avenir Book" charset="0"/>
                <a:ea typeface="Avenir Book" charset="0"/>
                <a:cs typeface="Avenir Book" charset="0"/>
              </a:rPr>
              <a:t>-.28</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7801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#5</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Based on the examples, what will the 4</a:t>
            </a:r>
            <a:r>
              <a:rPr lang="en-US" sz="4400" baseline="30000" dirty="0">
                <a:solidFill>
                  <a:srgbClr val="0070C0"/>
                </a:solidFill>
                <a:latin typeface="Helvetica Neue Thin" charset="0"/>
                <a:ea typeface="Helvetica Neue Thin" charset="0"/>
                <a:cs typeface="Helvetica Neue Thin" charset="0"/>
              </a:rPr>
              <a:t>th</a:t>
            </a:r>
            <a:r>
              <a:rPr lang="en-US" sz="4400" dirty="0">
                <a:solidFill>
                  <a:srgbClr val="0070C0"/>
                </a:solidFill>
                <a:latin typeface="Helvetica Neue Thin" charset="0"/>
                <a:ea typeface="Helvetica Neue Thin" charset="0"/>
                <a:cs typeface="Helvetica Neue Thin" charset="0"/>
              </a:rPr>
              <a:t> value be?</a:t>
            </a: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a:solidFill>
                  <a:schemeClr val="accent1"/>
                </a:solidFill>
                <a:latin typeface="Avenir Book" charset="0"/>
                <a:ea typeface="Avenir Book" charset="0"/>
                <a:cs typeface="Avenir Book" charset="0"/>
              </a:rPr>
              <a:t>D		A		Z		 Z		L		E 	</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174186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49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#5</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1446550"/>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Based on the examples, what will the 4</a:t>
            </a:r>
            <a:r>
              <a:rPr lang="en-US" sz="4400" baseline="30000" dirty="0">
                <a:solidFill>
                  <a:srgbClr val="0070C0"/>
                </a:solidFill>
                <a:latin typeface="Helvetica Neue Thin" charset="0"/>
                <a:ea typeface="Helvetica Neue Thin" charset="0"/>
                <a:cs typeface="Helvetica Neue Thin" charset="0"/>
              </a:rPr>
              <a:t>th</a:t>
            </a:r>
            <a:r>
              <a:rPr lang="en-US" sz="4400" dirty="0">
                <a:solidFill>
                  <a:srgbClr val="0070C0"/>
                </a:solidFill>
                <a:latin typeface="Helvetica Neue Thin" charset="0"/>
                <a:ea typeface="Helvetica Neue Thin" charset="0"/>
                <a:cs typeface="Helvetica Neue Thin" charset="0"/>
              </a:rPr>
              <a:t> value be?</a:t>
            </a: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a:solidFill>
                  <a:schemeClr val="accent1"/>
                </a:solidFill>
                <a:latin typeface="Avenir Book" charset="0"/>
                <a:ea typeface="Avenir Book" charset="0"/>
                <a:cs typeface="Avenir Book" charset="0"/>
              </a:rPr>
              <a:t>D		A		Z		 </a:t>
            </a:r>
            <a:r>
              <a:rPr lang="en-US" sz="5400" b="1" dirty="0">
                <a:solidFill>
                  <a:schemeClr val="accent6"/>
                </a:solidFill>
                <a:latin typeface="Avenir Book" charset="0"/>
                <a:ea typeface="Avenir Book" charset="0"/>
                <a:cs typeface="Avenir Book" charset="0"/>
              </a:rPr>
              <a:t>Z</a:t>
            </a:r>
            <a:r>
              <a:rPr lang="en-US" sz="5400" b="1" dirty="0">
                <a:solidFill>
                  <a:schemeClr val="accent1"/>
                </a:solidFill>
                <a:latin typeface="Avenir Book" charset="0"/>
                <a:ea typeface="Avenir Book" charset="0"/>
                <a:cs typeface="Avenir Book" charset="0"/>
              </a:rPr>
              <a:t>		L		E 	</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853916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2862322"/>
          </a:xfrm>
          <a:prstGeom prst="rect">
            <a:avLst/>
          </a:prstGeom>
          <a:noFill/>
        </p:spPr>
        <p:txBody>
          <a:bodyPr wrap="square" rtlCol="0">
            <a:spAutoFit/>
          </a:bodyPr>
          <a:lstStyle/>
          <a:p>
            <a:pPr marL="571500" indent="-571500">
              <a:buFont typeface="Arial" charset="0"/>
              <a:buChar char="•"/>
            </a:pPr>
            <a:r>
              <a:rPr lang="en-US" sz="3600" dirty="0" err="1">
                <a:solidFill>
                  <a:schemeClr val="bg1">
                    <a:lumMod val="65000"/>
                  </a:schemeClr>
                </a:solidFill>
                <a:latin typeface="Avenir Book" charset="0"/>
              </a:rPr>
              <a:t>Homeworks</a:t>
            </a:r>
            <a:r>
              <a:rPr lang="en-US" sz="3600" dirty="0">
                <a:solidFill>
                  <a:schemeClr val="bg1">
                    <a:lumMod val="65000"/>
                  </a:schemeClr>
                </a:solidFill>
                <a:latin typeface="Avenir Book" charset="0"/>
              </a:rPr>
              <a:t> #1 and #2</a:t>
            </a:r>
          </a:p>
          <a:p>
            <a:pPr marL="571500" indent="-571500">
              <a:buFont typeface="Arial" charset="0"/>
              <a:buChar char="•"/>
            </a:pPr>
            <a:r>
              <a:rPr lang="en-US" sz="3600" dirty="0">
                <a:solidFill>
                  <a:schemeClr val="tx2"/>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 </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5</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1587870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8" y="645204"/>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#5</a:t>
            </a:r>
            <a:endParaRPr lang="en-US" sz="3600" dirty="0">
              <a:solidFill>
                <a:schemeClr val="bg1"/>
              </a:solidFill>
              <a:latin typeface="Avenir Book" charset="0"/>
              <a:ea typeface="Avenir Book" charset="0"/>
              <a:cs typeface="Avenir Book" charset="0"/>
            </a:endParaRPr>
          </a:p>
        </p:txBody>
      </p:sp>
      <p:sp>
        <p:nvSpPr>
          <p:cNvPr id="10" name="Rectangle 9"/>
          <p:cNvSpPr/>
          <p:nvPr/>
        </p:nvSpPr>
        <p:spPr>
          <a:xfrm>
            <a:off x="1523632" y="4235731"/>
            <a:ext cx="9388185" cy="769441"/>
          </a:xfrm>
          <a:prstGeom prst="rect">
            <a:avLst/>
          </a:prstGeom>
        </p:spPr>
        <p:txBody>
          <a:bodyPr wrap="square">
            <a:spAutoFit/>
          </a:bodyPr>
          <a:lstStyle/>
          <a:p>
            <a:pPr algn="ctr">
              <a:defRPr/>
            </a:pPr>
            <a:r>
              <a:rPr lang="en-US" sz="4400" dirty="0">
                <a:solidFill>
                  <a:srgbClr val="0070C0"/>
                </a:solidFill>
                <a:latin typeface="Helvetica Neue Thin" charset="0"/>
                <a:ea typeface="Helvetica Neue Thin" charset="0"/>
                <a:cs typeface="Helvetica Neue Thin" charset="0"/>
              </a:rPr>
              <a:t>What’s the pattern?</a:t>
            </a:r>
          </a:p>
        </p:txBody>
      </p:sp>
      <p:sp>
        <p:nvSpPr>
          <p:cNvPr id="3" name="TextBox 2"/>
          <p:cNvSpPr txBox="1"/>
          <p:nvPr/>
        </p:nvSpPr>
        <p:spPr>
          <a:xfrm>
            <a:off x="1523631" y="2223825"/>
            <a:ext cx="11028587" cy="1661993"/>
          </a:xfrm>
          <a:prstGeom prst="rect">
            <a:avLst/>
          </a:prstGeom>
          <a:noFill/>
        </p:spPr>
        <p:txBody>
          <a:bodyPr wrap="square" rtlCol="0">
            <a:spAutoFit/>
          </a:bodyPr>
          <a:lstStyle/>
          <a:p>
            <a:r>
              <a:rPr lang="en-US" sz="5400" b="1" dirty="0">
                <a:solidFill>
                  <a:schemeClr val="accent1"/>
                </a:solidFill>
                <a:latin typeface="Avenir Book" charset="0"/>
                <a:ea typeface="Avenir Book" charset="0"/>
                <a:cs typeface="Avenir Book" charset="0"/>
              </a:rPr>
              <a:t>D		A		Z		 </a:t>
            </a:r>
            <a:r>
              <a:rPr lang="en-US" sz="5400" b="1" dirty="0">
                <a:solidFill>
                  <a:schemeClr val="accent6"/>
                </a:solidFill>
                <a:latin typeface="Avenir Book" charset="0"/>
                <a:ea typeface="Avenir Book" charset="0"/>
                <a:cs typeface="Avenir Book" charset="0"/>
              </a:rPr>
              <a:t>Z</a:t>
            </a:r>
            <a:r>
              <a:rPr lang="en-US" sz="5400" b="1" dirty="0">
                <a:solidFill>
                  <a:schemeClr val="accent1"/>
                </a:solidFill>
                <a:latin typeface="Avenir Book" charset="0"/>
                <a:ea typeface="Avenir Book" charset="0"/>
                <a:cs typeface="Avenir Book" charset="0"/>
              </a:rPr>
              <a:t>		L		E 	</a:t>
            </a:r>
          </a:p>
          <a:p>
            <a:pPr>
              <a:lnSpc>
                <a:spcPct val="40000"/>
              </a:lnSpc>
            </a:pPr>
            <a:r>
              <a:rPr lang="en-US" sz="2800" dirty="0">
                <a:solidFill>
                  <a:schemeClr val="bg1">
                    <a:lumMod val="50000"/>
                  </a:schemeClr>
                </a:solidFill>
                <a:latin typeface="Avenir Book" charset="0"/>
                <a:ea typeface="Avenir Book" charset="0"/>
                <a:cs typeface="Avenir Book" charset="0"/>
              </a:rPr>
              <a:t> 1		 2		 3		  4		  5		  6</a:t>
            </a:r>
            <a:r>
              <a:rPr lang="en-US" sz="6000" b="1" dirty="0">
                <a:solidFill>
                  <a:schemeClr val="bg1">
                    <a:lumMod val="50000"/>
                  </a:schemeClr>
                </a:solidFill>
                <a:latin typeface="Avenir Book" charset="0"/>
                <a:ea typeface="Avenir Book" charset="0"/>
                <a:cs typeface="Avenir Book" charset="0"/>
              </a:rPr>
              <a:t>	</a:t>
            </a:r>
            <a:r>
              <a:rPr lang="en-US" sz="6000" b="1" dirty="0">
                <a:solidFill>
                  <a:schemeClr val="accent1"/>
                </a:solidFill>
                <a:latin typeface="Avenir Book" charset="0"/>
                <a:ea typeface="Avenir Book" charset="0"/>
                <a:cs typeface="Avenir Book" charset="0"/>
              </a:rPr>
              <a:t>	</a:t>
            </a:r>
          </a:p>
        </p:txBody>
      </p:sp>
      <p:sp>
        <p:nvSpPr>
          <p:cNvPr id="7" name="Rectangle 6"/>
          <p:cNvSpPr/>
          <p:nvPr/>
        </p:nvSpPr>
        <p:spPr>
          <a:xfrm>
            <a:off x="-296508" y="2333945"/>
            <a:ext cx="1820140" cy="1200329"/>
          </a:xfrm>
          <a:prstGeom prst="rect">
            <a:avLst/>
          </a:prstGeom>
        </p:spPr>
        <p:txBody>
          <a:bodyPr wrap="square">
            <a:spAutoFit/>
          </a:bodyPr>
          <a:lstStyle/>
          <a:p>
            <a:pPr algn="ctr">
              <a:defRPr/>
            </a:pPr>
            <a:r>
              <a:rPr lang="en-US" sz="3600" dirty="0">
                <a:solidFill>
                  <a:srgbClr val="0070C0"/>
                </a:solidFill>
                <a:latin typeface="Helvetica Neue Thin" charset="0"/>
                <a:ea typeface="Helvetica Neue Thin" charset="0"/>
                <a:cs typeface="Helvetica Neue Thin" charset="0"/>
              </a:rPr>
              <a:t>#</a:t>
            </a:r>
          </a:p>
          <a:p>
            <a:pPr algn="ctr">
              <a:defRPr/>
            </a:pPr>
            <a:r>
              <a:rPr lang="en-US" sz="3600" dirty="0" err="1">
                <a:solidFill>
                  <a:srgbClr val="0070C0"/>
                </a:solidFill>
                <a:latin typeface="Helvetica Neue Thin" charset="0"/>
                <a:ea typeface="Helvetica Neue Thin" charset="0"/>
                <a:cs typeface="Helvetica Neue Thin" charset="0"/>
              </a:rPr>
              <a:t>pos</a:t>
            </a:r>
            <a:endParaRPr lang="en-US" sz="3600" dirty="0">
              <a:solidFill>
                <a:srgbClr val="0070C0"/>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331958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z="800" smtClean="0"/>
              <a:t>51</a:t>
            </a:fld>
            <a:endParaRPr lang="en-US" sz="80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9" y="436699"/>
            <a:ext cx="3675889"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Question</a:t>
            </a:r>
            <a:endParaRPr lang="en-US" sz="3600" dirty="0">
              <a:solidFill>
                <a:schemeClr val="bg1"/>
              </a:solidFill>
              <a:latin typeface="Avenir Book" charset="0"/>
              <a:ea typeface="Avenir Book" charset="0"/>
              <a:cs typeface="Avenir Book" charset="0"/>
            </a:endParaRPr>
          </a:p>
        </p:txBody>
      </p:sp>
      <p:sp>
        <p:nvSpPr>
          <p:cNvPr id="8" name="TextBox 7"/>
          <p:cNvSpPr txBox="1"/>
          <p:nvPr/>
        </p:nvSpPr>
        <p:spPr>
          <a:xfrm>
            <a:off x="1729975" y="1617799"/>
            <a:ext cx="11123352" cy="1089529"/>
          </a:xfrm>
          <a:prstGeom prst="rect">
            <a:avLst/>
          </a:prstGeom>
          <a:noFill/>
        </p:spPr>
        <p:txBody>
          <a:bodyPr wrap="square" rtlCol="0">
            <a:spAutoFit/>
          </a:bodyPr>
          <a:lstStyle/>
          <a:p>
            <a:r>
              <a:rPr lang="en-US" sz="3600" b="1" dirty="0">
                <a:solidFill>
                  <a:schemeClr val="accent1"/>
                </a:solidFill>
                <a:latin typeface="Avenir Book" charset="0"/>
                <a:ea typeface="Avenir Book" charset="0"/>
                <a:cs typeface="Avenir Book" charset="0"/>
              </a:rPr>
              <a:t>2		4		[  ]		16		 32 		[   ]</a:t>
            </a:r>
          </a:p>
          <a:p>
            <a:pPr>
              <a:lnSpc>
                <a:spcPct val="40000"/>
              </a:lnSpc>
            </a:pPr>
            <a:r>
              <a:rPr lang="en-US" sz="1400" dirty="0">
                <a:solidFill>
                  <a:schemeClr val="bg1">
                    <a:lumMod val="50000"/>
                  </a:schemeClr>
                </a:solidFill>
                <a:latin typeface="Avenir Book" charset="0"/>
                <a:ea typeface="Avenir Book" charset="0"/>
                <a:cs typeface="Avenir Book" charset="0"/>
              </a:rPr>
              <a:t> 1		 2		 3		    4		     5		     6</a:t>
            </a:r>
            <a:r>
              <a:rPr lang="en-US" sz="3600" b="1" dirty="0">
                <a:solidFill>
                  <a:schemeClr val="bg1">
                    <a:lumMod val="50000"/>
                  </a:schemeClr>
                </a:solidFill>
                <a:latin typeface="Avenir Book" charset="0"/>
                <a:ea typeface="Avenir Book" charset="0"/>
                <a:cs typeface="Avenir Book" charset="0"/>
              </a:rPr>
              <a:t>	</a:t>
            </a:r>
            <a:r>
              <a:rPr lang="en-US" sz="3600" b="1" dirty="0">
                <a:solidFill>
                  <a:schemeClr val="accent1"/>
                </a:solidFill>
                <a:latin typeface="Avenir Book" charset="0"/>
                <a:ea typeface="Avenir Book" charset="0"/>
                <a:cs typeface="Avenir Book" charset="0"/>
              </a:rPr>
              <a:t>	</a:t>
            </a:r>
          </a:p>
        </p:txBody>
      </p:sp>
      <p:sp>
        <p:nvSpPr>
          <p:cNvPr id="11" name="TextBox 10"/>
          <p:cNvSpPr txBox="1"/>
          <p:nvPr/>
        </p:nvSpPr>
        <p:spPr>
          <a:xfrm>
            <a:off x="1729975" y="5345847"/>
            <a:ext cx="11028587" cy="1027974"/>
          </a:xfrm>
          <a:prstGeom prst="rect">
            <a:avLst/>
          </a:prstGeom>
          <a:noFill/>
        </p:spPr>
        <p:txBody>
          <a:bodyPr wrap="square" rtlCol="0">
            <a:spAutoFit/>
          </a:bodyPr>
          <a:lstStyle/>
          <a:p>
            <a:r>
              <a:rPr lang="en-US" sz="3200" b="1" dirty="0">
                <a:solidFill>
                  <a:schemeClr val="accent1"/>
                </a:solidFill>
                <a:latin typeface="Avenir Book" charset="0"/>
                <a:ea typeface="Avenir Book" charset="0"/>
                <a:cs typeface="Avenir Book" charset="0"/>
              </a:rPr>
              <a:t>D		A		Z		Z		L		E 	</a:t>
            </a:r>
          </a:p>
          <a:p>
            <a:pPr>
              <a:lnSpc>
                <a:spcPct val="40000"/>
              </a:lnSpc>
            </a:pPr>
            <a:r>
              <a:rPr lang="en-US" sz="1400" dirty="0">
                <a:solidFill>
                  <a:schemeClr val="bg1">
                    <a:lumMod val="50000"/>
                  </a:schemeClr>
                </a:solidFill>
                <a:latin typeface="Avenir Book" charset="0"/>
                <a:ea typeface="Avenir Book" charset="0"/>
                <a:cs typeface="Avenir Book" charset="0"/>
              </a:rPr>
              <a:t> 1		 2		 3		  4		  5		  6</a:t>
            </a:r>
            <a:r>
              <a:rPr lang="en-US" sz="3600" b="1" dirty="0">
                <a:solidFill>
                  <a:schemeClr val="bg1">
                    <a:lumMod val="50000"/>
                  </a:schemeClr>
                </a:solidFill>
                <a:latin typeface="Avenir Book" charset="0"/>
                <a:ea typeface="Avenir Book" charset="0"/>
                <a:cs typeface="Avenir Book" charset="0"/>
              </a:rPr>
              <a:t>	</a:t>
            </a:r>
            <a:r>
              <a:rPr lang="en-US" sz="3600" b="1" dirty="0">
                <a:solidFill>
                  <a:schemeClr val="accent1"/>
                </a:solidFill>
                <a:latin typeface="Avenir Book" charset="0"/>
                <a:ea typeface="Avenir Book" charset="0"/>
                <a:cs typeface="Avenir Book" charset="0"/>
              </a:rPr>
              <a:t>	</a:t>
            </a:r>
          </a:p>
        </p:txBody>
      </p:sp>
      <p:sp>
        <p:nvSpPr>
          <p:cNvPr id="13" name="TextBox 12"/>
          <p:cNvSpPr txBox="1"/>
          <p:nvPr/>
        </p:nvSpPr>
        <p:spPr>
          <a:xfrm>
            <a:off x="1594291" y="4471063"/>
            <a:ext cx="11028587" cy="1027974"/>
          </a:xfrm>
          <a:prstGeom prst="rect">
            <a:avLst/>
          </a:prstGeom>
          <a:noFill/>
        </p:spPr>
        <p:txBody>
          <a:bodyPr wrap="square" rtlCol="0">
            <a:spAutoFit/>
          </a:bodyPr>
          <a:lstStyle/>
          <a:p>
            <a:r>
              <a:rPr lang="en-US" sz="3200" b="1" dirty="0">
                <a:solidFill>
                  <a:schemeClr val="accent1"/>
                </a:solidFill>
                <a:latin typeface="Avenir Book" charset="0"/>
                <a:ea typeface="Avenir Book" charset="0"/>
                <a:cs typeface="Avenir Book" charset="0"/>
              </a:rPr>
              <a:t>0.8		0.9		0.14		-.75		-.95		-.28</a:t>
            </a:r>
          </a:p>
          <a:p>
            <a:pPr>
              <a:lnSpc>
                <a:spcPct val="40000"/>
              </a:lnSpc>
            </a:pPr>
            <a:r>
              <a:rPr lang="en-US" sz="1400" dirty="0">
                <a:solidFill>
                  <a:schemeClr val="bg1">
                    <a:lumMod val="50000"/>
                  </a:schemeClr>
                </a:solidFill>
                <a:latin typeface="Avenir Book" charset="0"/>
                <a:ea typeface="Avenir Book" charset="0"/>
                <a:cs typeface="Avenir Book" charset="0"/>
              </a:rPr>
              <a:t> 1		 2		 3		    4		     5		     6</a:t>
            </a:r>
            <a:r>
              <a:rPr lang="en-US" sz="3600" b="1" dirty="0">
                <a:solidFill>
                  <a:schemeClr val="bg1">
                    <a:lumMod val="50000"/>
                  </a:schemeClr>
                </a:solidFill>
                <a:latin typeface="Avenir Book" charset="0"/>
                <a:ea typeface="Avenir Book" charset="0"/>
                <a:cs typeface="Avenir Book" charset="0"/>
              </a:rPr>
              <a:t>	</a:t>
            </a:r>
            <a:r>
              <a:rPr lang="en-US" sz="3600" b="1" dirty="0">
                <a:solidFill>
                  <a:schemeClr val="accent1"/>
                </a:solidFill>
                <a:latin typeface="Avenir Book" charset="0"/>
                <a:ea typeface="Avenir Book" charset="0"/>
                <a:cs typeface="Avenir Book" charset="0"/>
              </a:rPr>
              <a:t>	</a:t>
            </a:r>
          </a:p>
        </p:txBody>
      </p:sp>
      <p:sp>
        <p:nvSpPr>
          <p:cNvPr id="15" name="TextBox 14"/>
          <p:cNvSpPr txBox="1"/>
          <p:nvPr/>
        </p:nvSpPr>
        <p:spPr>
          <a:xfrm>
            <a:off x="1729975" y="3403873"/>
            <a:ext cx="11123352" cy="1089529"/>
          </a:xfrm>
          <a:prstGeom prst="rect">
            <a:avLst/>
          </a:prstGeom>
          <a:noFill/>
        </p:spPr>
        <p:txBody>
          <a:bodyPr wrap="square" rtlCol="0">
            <a:spAutoFit/>
          </a:bodyPr>
          <a:lstStyle/>
          <a:p>
            <a:r>
              <a:rPr lang="en-US" sz="3600" b="1" dirty="0">
                <a:solidFill>
                  <a:schemeClr val="accent1"/>
                </a:solidFill>
                <a:latin typeface="Avenir Book" charset="0"/>
                <a:ea typeface="Avenir Book" charset="0"/>
                <a:cs typeface="Avenir Book" charset="0"/>
              </a:rPr>
              <a:t>1		1		2		 3		  5 		[   ]</a:t>
            </a:r>
          </a:p>
          <a:p>
            <a:pPr>
              <a:lnSpc>
                <a:spcPct val="40000"/>
              </a:lnSpc>
            </a:pPr>
            <a:r>
              <a:rPr lang="en-US" sz="1400" dirty="0">
                <a:solidFill>
                  <a:schemeClr val="bg1">
                    <a:lumMod val="50000"/>
                  </a:schemeClr>
                </a:solidFill>
                <a:latin typeface="Avenir Book" charset="0"/>
                <a:ea typeface="Avenir Book" charset="0"/>
                <a:cs typeface="Avenir Book" charset="0"/>
              </a:rPr>
              <a:t> 1		 2		 3		    4		     5		     6</a:t>
            </a:r>
            <a:r>
              <a:rPr lang="en-US" sz="3600" b="1" dirty="0">
                <a:solidFill>
                  <a:schemeClr val="bg1">
                    <a:lumMod val="50000"/>
                  </a:schemeClr>
                </a:solidFill>
                <a:latin typeface="Avenir Book" charset="0"/>
                <a:ea typeface="Avenir Book" charset="0"/>
                <a:cs typeface="Avenir Book" charset="0"/>
              </a:rPr>
              <a:t>	</a:t>
            </a:r>
            <a:r>
              <a:rPr lang="en-US" sz="3600" b="1" dirty="0">
                <a:solidFill>
                  <a:schemeClr val="accent1"/>
                </a:solidFill>
                <a:latin typeface="Avenir Book" charset="0"/>
                <a:ea typeface="Avenir Book" charset="0"/>
                <a:cs typeface="Avenir Book" charset="0"/>
              </a:rPr>
              <a:t>	</a:t>
            </a:r>
          </a:p>
        </p:txBody>
      </p:sp>
      <p:sp>
        <p:nvSpPr>
          <p:cNvPr id="16" name="TextBox 15"/>
          <p:cNvSpPr txBox="1"/>
          <p:nvPr/>
        </p:nvSpPr>
        <p:spPr>
          <a:xfrm>
            <a:off x="361954" y="1513925"/>
            <a:ext cx="908973" cy="854080"/>
          </a:xfrm>
          <a:prstGeom prst="rect">
            <a:avLst/>
          </a:prstGeom>
          <a:solidFill>
            <a:schemeClr val="accent6"/>
          </a:solidFill>
        </p:spPr>
        <p:txBody>
          <a:bodyPr wrap="square" rtlCol="0" anchor="ctr">
            <a:spAutoFit/>
          </a:bodyPr>
          <a:lstStyle/>
          <a:p>
            <a:pPr algn="ctr">
              <a:lnSpc>
                <a:spcPct val="150000"/>
              </a:lnSpc>
            </a:pPr>
            <a:r>
              <a:rPr lang="en-US" sz="3600" b="1" dirty="0">
                <a:solidFill>
                  <a:schemeClr val="bg1"/>
                </a:solidFill>
                <a:latin typeface="Avenir Book" charset="0"/>
                <a:ea typeface="Avenir Book" charset="0"/>
                <a:cs typeface="Avenir Book" charset="0"/>
              </a:rPr>
              <a:t>#1</a:t>
            </a:r>
          </a:p>
        </p:txBody>
      </p:sp>
      <p:sp>
        <p:nvSpPr>
          <p:cNvPr id="17" name="TextBox 16"/>
          <p:cNvSpPr txBox="1"/>
          <p:nvPr/>
        </p:nvSpPr>
        <p:spPr>
          <a:xfrm>
            <a:off x="361950" y="3387759"/>
            <a:ext cx="908973" cy="854080"/>
          </a:xfrm>
          <a:prstGeom prst="rect">
            <a:avLst/>
          </a:prstGeom>
          <a:solidFill>
            <a:schemeClr val="accent6"/>
          </a:solidFill>
        </p:spPr>
        <p:txBody>
          <a:bodyPr wrap="square" rtlCol="0" anchor="ctr">
            <a:spAutoFit/>
          </a:bodyPr>
          <a:lstStyle/>
          <a:p>
            <a:pPr algn="ctr">
              <a:lnSpc>
                <a:spcPct val="150000"/>
              </a:lnSpc>
            </a:pPr>
            <a:r>
              <a:rPr lang="en-US" sz="3600" b="1" dirty="0">
                <a:solidFill>
                  <a:schemeClr val="bg1"/>
                </a:solidFill>
                <a:latin typeface="Avenir Book" charset="0"/>
                <a:ea typeface="Avenir Book" charset="0"/>
                <a:cs typeface="Avenir Book" charset="0"/>
              </a:rPr>
              <a:t>#3</a:t>
            </a:r>
          </a:p>
        </p:txBody>
      </p:sp>
      <p:sp>
        <p:nvSpPr>
          <p:cNvPr id="18" name="TextBox 17"/>
          <p:cNvSpPr txBox="1"/>
          <p:nvPr/>
        </p:nvSpPr>
        <p:spPr>
          <a:xfrm>
            <a:off x="361950" y="4320741"/>
            <a:ext cx="908973" cy="854080"/>
          </a:xfrm>
          <a:prstGeom prst="rect">
            <a:avLst/>
          </a:prstGeom>
          <a:solidFill>
            <a:schemeClr val="accent6"/>
          </a:solidFill>
        </p:spPr>
        <p:txBody>
          <a:bodyPr wrap="square" rtlCol="0" anchor="ctr">
            <a:spAutoFit/>
          </a:bodyPr>
          <a:lstStyle/>
          <a:p>
            <a:pPr algn="ctr">
              <a:lnSpc>
                <a:spcPct val="150000"/>
              </a:lnSpc>
            </a:pPr>
            <a:r>
              <a:rPr lang="en-US" sz="3600" b="1" dirty="0">
                <a:solidFill>
                  <a:schemeClr val="bg1"/>
                </a:solidFill>
                <a:latin typeface="Avenir Book" charset="0"/>
                <a:ea typeface="Avenir Book" charset="0"/>
                <a:cs typeface="Avenir Book" charset="0"/>
              </a:rPr>
              <a:t>#4</a:t>
            </a:r>
          </a:p>
        </p:txBody>
      </p:sp>
      <p:sp>
        <p:nvSpPr>
          <p:cNvPr id="19" name="TextBox 18"/>
          <p:cNvSpPr txBox="1"/>
          <p:nvPr/>
        </p:nvSpPr>
        <p:spPr>
          <a:xfrm>
            <a:off x="361951" y="5298580"/>
            <a:ext cx="908973" cy="854080"/>
          </a:xfrm>
          <a:prstGeom prst="rect">
            <a:avLst/>
          </a:prstGeom>
          <a:solidFill>
            <a:schemeClr val="accent6"/>
          </a:solidFill>
        </p:spPr>
        <p:txBody>
          <a:bodyPr wrap="square" rtlCol="0" anchor="ctr">
            <a:spAutoFit/>
          </a:bodyPr>
          <a:lstStyle/>
          <a:p>
            <a:pPr algn="ctr">
              <a:lnSpc>
                <a:spcPct val="150000"/>
              </a:lnSpc>
            </a:pPr>
            <a:r>
              <a:rPr lang="en-US" sz="3600" b="1" dirty="0">
                <a:solidFill>
                  <a:schemeClr val="bg1"/>
                </a:solidFill>
                <a:latin typeface="Avenir Book" charset="0"/>
                <a:ea typeface="Avenir Book" charset="0"/>
                <a:cs typeface="Avenir Book" charset="0"/>
              </a:rPr>
              <a:t>#5</a:t>
            </a:r>
          </a:p>
        </p:txBody>
      </p:sp>
      <p:sp>
        <p:nvSpPr>
          <p:cNvPr id="21" name="Rectangle 20"/>
          <p:cNvSpPr/>
          <p:nvPr/>
        </p:nvSpPr>
        <p:spPr>
          <a:xfrm>
            <a:off x="3823854" y="436699"/>
            <a:ext cx="8001001" cy="1200329"/>
          </a:xfrm>
          <a:prstGeom prst="rect">
            <a:avLst/>
          </a:prstGeom>
        </p:spPr>
        <p:txBody>
          <a:bodyPr wrap="square">
            <a:spAutoFit/>
          </a:bodyPr>
          <a:lstStyle/>
          <a:p>
            <a:pPr>
              <a:defRPr/>
            </a:pPr>
            <a:r>
              <a:rPr lang="en-US" sz="3600" dirty="0">
                <a:solidFill>
                  <a:srgbClr val="0070C0"/>
                </a:solidFill>
                <a:latin typeface="Helvetica Neue Thin" charset="0"/>
                <a:ea typeface="Helvetica Neue Thin" charset="0"/>
                <a:cs typeface="Helvetica Neue Thin" charset="0"/>
              </a:rPr>
              <a:t>What is the difference between #1/#2 and #3/#4?</a:t>
            </a:r>
          </a:p>
        </p:txBody>
      </p:sp>
      <p:sp>
        <p:nvSpPr>
          <p:cNvPr id="22" name="TextBox 21">
            <a:extLst>
              <a:ext uri="{FF2B5EF4-FFF2-40B4-BE49-F238E27FC236}">
                <a16:creationId xmlns:a16="http://schemas.microsoft.com/office/drawing/2014/main" id="{141F8B34-08A6-9746-8217-7570983ED30F}"/>
              </a:ext>
            </a:extLst>
          </p:cNvPr>
          <p:cNvSpPr txBox="1"/>
          <p:nvPr/>
        </p:nvSpPr>
        <p:spPr>
          <a:xfrm>
            <a:off x="361950" y="2458899"/>
            <a:ext cx="908973" cy="854080"/>
          </a:xfrm>
          <a:prstGeom prst="rect">
            <a:avLst/>
          </a:prstGeom>
          <a:solidFill>
            <a:schemeClr val="accent6"/>
          </a:solidFill>
        </p:spPr>
        <p:txBody>
          <a:bodyPr wrap="square" rtlCol="0" anchor="ctr">
            <a:spAutoFit/>
          </a:bodyPr>
          <a:lstStyle/>
          <a:p>
            <a:pPr algn="ctr">
              <a:lnSpc>
                <a:spcPct val="150000"/>
              </a:lnSpc>
            </a:pPr>
            <a:r>
              <a:rPr lang="en-US" sz="3600" b="1" dirty="0">
                <a:solidFill>
                  <a:schemeClr val="bg1"/>
                </a:solidFill>
                <a:latin typeface="Avenir Book" charset="0"/>
                <a:ea typeface="Avenir Book" charset="0"/>
                <a:cs typeface="Avenir Book" charset="0"/>
              </a:rPr>
              <a:t>#2</a:t>
            </a:r>
          </a:p>
        </p:txBody>
      </p:sp>
      <p:sp>
        <p:nvSpPr>
          <p:cNvPr id="23" name="TextBox 22">
            <a:extLst>
              <a:ext uri="{FF2B5EF4-FFF2-40B4-BE49-F238E27FC236}">
                <a16:creationId xmlns:a16="http://schemas.microsoft.com/office/drawing/2014/main" id="{FDF4D621-10AB-0B4D-88EB-6E244393805E}"/>
              </a:ext>
            </a:extLst>
          </p:cNvPr>
          <p:cNvSpPr txBox="1"/>
          <p:nvPr/>
        </p:nvSpPr>
        <p:spPr>
          <a:xfrm>
            <a:off x="1682592" y="2437653"/>
            <a:ext cx="11123352" cy="1188018"/>
          </a:xfrm>
          <a:prstGeom prst="rect">
            <a:avLst/>
          </a:prstGeom>
          <a:noFill/>
        </p:spPr>
        <p:txBody>
          <a:bodyPr wrap="square" rtlCol="0">
            <a:spAutoFit/>
          </a:bodyPr>
          <a:lstStyle/>
          <a:p>
            <a:r>
              <a:rPr lang="en-US" sz="3600" b="1" dirty="0">
                <a:solidFill>
                  <a:schemeClr val="accent1"/>
                </a:solidFill>
                <a:latin typeface="Avenir Book" charset="0"/>
                <a:ea typeface="Avenir Book" charset="0"/>
                <a:cs typeface="Avenir Book" charset="0"/>
              </a:rPr>
              <a:t>128		[  ]		512	  	1024	  2048     [   ]</a:t>
            </a:r>
          </a:p>
          <a:p>
            <a:pPr>
              <a:lnSpc>
                <a:spcPct val="40000"/>
              </a:lnSpc>
            </a:pPr>
            <a:r>
              <a:rPr lang="en-US" dirty="0">
                <a:solidFill>
                  <a:schemeClr val="bg1">
                    <a:lumMod val="50000"/>
                  </a:schemeClr>
                </a:solidFill>
                <a:latin typeface="Avenir Book" charset="0"/>
                <a:ea typeface="Avenir Book" charset="0"/>
                <a:cs typeface="Avenir Book" charset="0"/>
              </a:rPr>
              <a:t> 7		 8		 9		    10		     11		     12</a:t>
            </a:r>
            <a:r>
              <a:rPr lang="en-US" sz="4400" b="1" dirty="0">
                <a:solidFill>
                  <a:schemeClr val="bg1">
                    <a:lumMod val="50000"/>
                  </a:schemeClr>
                </a:solidFill>
                <a:latin typeface="Avenir Book" charset="0"/>
                <a:ea typeface="Avenir Book" charset="0"/>
                <a:cs typeface="Avenir Book" charset="0"/>
              </a:rPr>
              <a:t>	</a:t>
            </a:r>
            <a:r>
              <a:rPr lang="en-US" sz="4400" b="1" dirty="0">
                <a:solidFill>
                  <a:schemeClr val="accent1"/>
                </a:solidFill>
                <a:latin typeface="Avenir Book" charset="0"/>
                <a:ea typeface="Avenir Book" charset="0"/>
                <a:cs typeface="Avenir Book" charset="0"/>
              </a:rPr>
              <a:t>	</a:t>
            </a:r>
          </a:p>
        </p:txBody>
      </p:sp>
    </p:spTree>
    <p:extLst>
      <p:ext uri="{BB962C8B-B14F-4D97-AF65-F5344CB8AC3E}">
        <p14:creationId xmlns:p14="http://schemas.microsoft.com/office/powerpoint/2010/main" val="919379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z="800" smtClean="0"/>
              <a:t>52</a:t>
            </a:fld>
            <a:endParaRPr lang="en-US" sz="80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9" name="Rectangle 8"/>
          <p:cNvSpPr/>
          <p:nvPr/>
        </p:nvSpPr>
        <p:spPr>
          <a:xfrm>
            <a:off x="-932689" y="436699"/>
            <a:ext cx="4756543"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The Point</a:t>
            </a:r>
            <a:endParaRPr lang="en-US" sz="3600" dirty="0">
              <a:solidFill>
                <a:schemeClr val="bg1"/>
              </a:solidFill>
              <a:latin typeface="Avenir Book" charset="0"/>
              <a:ea typeface="Avenir Book" charset="0"/>
              <a:cs typeface="Avenir Book" charset="0"/>
            </a:endParaRPr>
          </a:p>
        </p:txBody>
      </p:sp>
      <p:sp>
        <p:nvSpPr>
          <p:cNvPr id="21" name="Rectangle 20"/>
          <p:cNvSpPr/>
          <p:nvPr/>
        </p:nvSpPr>
        <p:spPr>
          <a:xfrm>
            <a:off x="1818525" y="1984089"/>
            <a:ext cx="7496925" cy="1938992"/>
          </a:xfrm>
          <a:prstGeom prst="rect">
            <a:avLst/>
          </a:prstGeom>
        </p:spPr>
        <p:txBody>
          <a:bodyPr wrap="square">
            <a:spAutoFit/>
          </a:bodyPr>
          <a:lstStyle/>
          <a:p>
            <a:pPr>
              <a:defRPr/>
            </a:pPr>
            <a:r>
              <a:rPr lang="en-US" sz="4000" b="1" dirty="0">
                <a:solidFill>
                  <a:srgbClr val="92D050"/>
                </a:solidFill>
                <a:latin typeface="Helvetica Neue Thin" charset="0"/>
                <a:ea typeface="Helvetica Neue Thin" charset="0"/>
                <a:cs typeface="Helvetica Neue Thin" charset="0"/>
              </a:rPr>
              <a:t>There’s no way to tell if a pattern/model/hypothesis is right until you test it. </a:t>
            </a:r>
          </a:p>
        </p:txBody>
      </p:sp>
    </p:spTree>
    <p:extLst>
      <p:ext uri="{BB962C8B-B14F-4D97-AF65-F5344CB8AC3E}">
        <p14:creationId xmlns:p14="http://schemas.microsoft.com/office/powerpoint/2010/main" val="1859018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7" name="Rectangle 6"/>
          <p:cNvSpPr/>
          <p:nvPr/>
        </p:nvSpPr>
        <p:spPr>
          <a:xfrm>
            <a:off x="719759" y="1561863"/>
            <a:ext cx="10797790" cy="2554545"/>
          </a:xfrm>
          <a:prstGeom prst="rect">
            <a:avLst/>
          </a:prstGeom>
        </p:spPr>
        <p:txBody>
          <a:bodyPr wrap="square">
            <a:spAutoFit/>
          </a:bodyPr>
          <a:lstStyle/>
          <a:p>
            <a:pPr marL="742950" indent="-742950">
              <a:buFont typeface="Arial" charset="0"/>
              <a:buNone/>
              <a:defRPr/>
            </a:pPr>
            <a:r>
              <a:rPr lang="en-US" sz="3200" i="1" dirty="0">
                <a:solidFill>
                  <a:srgbClr val="0070C0"/>
                </a:solidFill>
                <a:latin typeface="Helvetica Neue Thin" charset="0"/>
                <a:ea typeface="Helvetica Neue Thin" charset="0"/>
                <a:cs typeface="Helvetica Neue Thin" charset="0"/>
              </a:rPr>
              <a:t>Train/Validate/Test – Process to choose models</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Split data into three groups (70/15/15)</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Run a model on training</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Use model weights to predict validate, iterate</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Final check is to predict test</a:t>
            </a:r>
          </a:p>
        </p:txBody>
      </p:sp>
      <p:sp>
        <p:nvSpPr>
          <p:cNvPr id="10" name="Rectangle 9"/>
          <p:cNvSpPr/>
          <p:nvPr/>
        </p:nvSpPr>
        <p:spPr>
          <a:xfrm>
            <a:off x="-641660" y="622902"/>
            <a:ext cx="5213660"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Model Validation</a:t>
            </a:r>
            <a:endParaRPr lang="en-US" sz="3600" dirty="0">
              <a:solidFill>
                <a:schemeClr val="bg1"/>
              </a:solidFill>
              <a:latin typeface="Avenir Book" charset="0"/>
              <a:ea typeface="Avenir Book" charset="0"/>
              <a:cs typeface="Avenir Book" charset="0"/>
            </a:endParaRPr>
          </a:p>
        </p:txBody>
      </p:sp>
      <p:sp>
        <p:nvSpPr>
          <p:cNvPr id="3" name="Rectangle 2"/>
          <p:cNvSpPr/>
          <p:nvPr/>
        </p:nvSpPr>
        <p:spPr>
          <a:xfrm>
            <a:off x="700391" y="4655260"/>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Train</a:t>
            </a:r>
          </a:p>
        </p:txBody>
      </p:sp>
      <p:sp>
        <p:nvSpPr>
          <p:cNvPr id="9" name="Rectangle 8"/>
          <p:cNvSpPr/>
          <p:nvPr/>
        </p:nvSpPr>
        <p:spPr>
          <a:xfrm>
            <a:off x="6284069" y="4655260"/>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1" name="Rectangle 10"/>
          <p:cNvSpPr/>
          <p:nvPr/>
        </p:nvSpPr>
        <p:spPr>
          <a:xfrm>
            <a:off x="8510270" y="4655260"/>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Test</a:t>
            </a:r>
          </a:p>
        </p:txBody>
      </p:sp>
    </p:spTree>
    <p:extLst>
      <p:ext uri="{BB962C8B-B14F-4D97-AF65-F5344CB8AC3E}">
        <p14:creationId xmlns:p14="http://schemas.microsoft.com/office/powerpoint/2010/main" val="297827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3" name="Rectangle 2"/>
          <p:cNvSpPr/>
          <p:nvPr/>
        </p:nvSpPr>
        <p:spPr>
          <a:xfrm>
            <a:off x="516997" y="1646744"/>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Train</a:t>
            </a:r>
          </a:p>
        </p:txBody>
      </p:sp>
      <p:sp>
        <p:nvSpPr>
          <p:cNvPr id="9" name="Rectangle 8"/>
          <p:cNvSpPr/>
          <p:nvPr/>
        </p:nvSpPr>
        <p:spPr>
          <a:xfrm>
            <a:off x="5439194" y="344750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3" name="Rectangle 12"/>
          <p:cNvSpPr/>
          <p:nvPr/>
        </p:nvSpPr>
        <p:spPr>
          <a:xfrm>
            <a:off x="3009856" y="2938306"/>
            <a:ext cx="2729463" cy="523220"/>
          </a:xfrm>
          <a:prstGeom prst="rect">
            <a:avLst/>
          </a:prstGeom>
        </p:spPr>
        <p:txBody>
          <a:bodyPr wrap="square">
            <a:spAutoFit/>
          </a:bodyPr>
          <a:lstStyle/>
          <a:p>
            <a:pPr marL="742950" indent="-742950">
              <a:buFont typeface="Arial" charset="0"/>
              <a:buNone/>
              <a:defRPr/>
            </a:pPr>
            <a:r>
              <a:rPr lang="en-US" sz="2800" dirty="0">
                <a:solidFill>
                  <a:srgbClr val="0070C0"/>
                </a:solidFill>
                <a:latin typeface="Helvetica Neue Thin" charset="0"/>
                <a:ea typeface="Helvetica Neue Thin" charset="0"/>
                <a:cs typeface="Helvetica Neue Thin" charset="0"/>
              </a:rPr>
              <a:t>Run regression</a:t>
            </a:r>
          </a:p>
        </p:txBody>
      </p:sp>
      <p:cxnSp>
        <p:nvCxnSpPr>
          <p:cNvPr id="22" name="Elbow Connector 21"/>
          <p:cNvCxnSpPr>
            <a:stCxn id="3" idx="2"/>
            <a:endCxn id="13" idx="1"/>
          </p:cNvCxnSpPr>
          <p:nvPr/>
        </p:nvCxnSpPr>
        <p:spPr>
          <a:xfrm rot="5400000">
            <a:off x="2839960" y="2731040"/>
            <a:ext cx="638772" cy="298980"/>
          </a:xfrm>
          <a:prstGeom prst="bentConnector4">
            <a:avLst>
              <a:gd name="adj1" fmla="val 29522"/>
              <a:gd name="adj2" fmla="val 17646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3" idx="2"/>
            <a:endCxn id="9" idx="1"/>
          </p:cNvCxnSpPr>
          <p:nvPr/>
        </p:nvCxnSpPr>
        <p:spPr>
          <a:xfrm rot="16200000" flipH="1">
            <a:off x="4685301" y="3150813"/>
            <a:ext cx="443181"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9" idx="0"/>
            <a:endCxn id="3" idx="3"/>
          </p:cNvCxnSpPr>
          <p:nvPr/>
        </p:nvCxnSpPr>
        <p:spPr>
          <a:xfrm rot="16200000" flipV="1">
            <a:off x="5654704" y="2549915"/>
            <a:ext cx="1343563" cy="45162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665396" y="1439168"/>
            <a:ext cx="3949430" cy="2677656"/>
          </a:xfrm>
          <a:prstGeom prst="rect">
            <a:avLst/>
          </a:prstGeom>
        </p:spPr>
        <p:txBody>
          <a:bodyPr wrap="square">
            <a:spAutoFit/>
          </a:bodyPr>
          <a:lstStyle/>
          <a:p>
            <a:pPr marL="742950" indent="-742950">
              <a:buFont typeface="Arial" charset="0"/>
              <a:buChar char="•"/>
              <a:defRPr/>
            </a:pPr>
            <a:r>
              <a:rPr lang="en-US" sz="2800" i="1" dirty="0">
                <a:solidFill>
                  <a:srgbClr val="0070C0"/>
                </a:solidFill>
                <a:latin typeface="Helvetica Neue Thin" charset="0"/>
                <a:ea typeface="Helvetica Neue Thin" charset="0"/>
                <a:cs typeface="Helvetica Neue Thin" charset="0"/>
              </a:rPr>
              <a:t>Run regression</a:t>
            </a:r>
          </a:p>
          <a:p>
            <a:pPr marL="742950" indent="-742950">
              <a:buFont typeface="Arial" charset="0"/>
              <a:buChar char="•"/>
              <a:defRPr/>
            </a:pPr>
            <a:r>
              <a:rPr lang="en-US" sz="2800" i="1" dirty="0">
                <a:solidFill>
                  <a:srgbClr val="0070C0"/>
                </a:solidFill>
                <a:latin typeface="Helvetica Neue Thin" charset="0"/>
                <a:ea typeface="Helvetica Neue Thin" charset="0"/>
                <a:cs typeface="Helvetica Neue Thin" charset="0"/>
              </a:rPr>
              <a:t>Predict validation sample, check error, if error is ok</a:t>
            </a:r>
          </a:p>
          <a:p>
            <a:pPr marL="742950" indent="-742950">
              <a:buFont typeface="Arial" charset="0"/>
              <a:buChar char="•"/>
              <a:defRPr/>
            </a:pPr>
            <a:r>
              <a:rPr lang="en-US" sz="2800" i="1" dirty="0">
                <a:solidFill>
                  <a:srgbClr val="0070C0"/>
                </a:solidFill>
                <a:latin typeface="Helvetica Neue Thin" charset="0"/>
                <a:ea typeface="Helvetica Neue Thin" charset="0"/>
                <a:cs typeface="Helvetica Neue Thin" charset="0"/>
              </a:rPr>
              <a:t>Then predict test set as a final check</a:t>
            </a:r>
            <a:endParaRPr lang="en-US" sz="2800" dirty="0">
              <a:solidFill>
                <a:srgbClr val="0070C0"/>
              </a:solidFill>
              <a:latin typeface="Helvetica Neue Thin" charset="0"/>
              <a:ea typeface="Helvetica Neue Thin" charset="0"/>
              <a:cs typeface="Helvetica Neue Thin" charset="0"/>
            </a:endParaRPr>
          </a:p>
        </p:txBody>
      </p:sp>
      <p:sp>
        <p:nvSpPr>
          <p:cNvPr id="35" name="Rectangle 34"/>
          <p:cNvSpPr/>
          <p:nvPr/>
        </p:nvSpPr>
        <p:spPr>
          <a:xfrm>
            <a:off x="5439194" y="495967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Test</a:t>
            </a:r>
          </a:p>
        </p:txBody>
      </p:sp>
      <p:cxnSp>
        <p:nvCxnSpPr>
          <p:cNvPr id="36" name="Elbow Connector 35"/>
          <p:cNvCxnSpPr>
            <a:stCxn id="13" idx="2"/>
            <a:endCxn id="35" idx="1"/>
          </p:cNvCxnSpPr>
          <p:nvPr/>
        </p:nvCxnSpPr>
        <p:spPr>
          <a:xfrm rot="16200000" flipH="1">
            <a:off x="3929218" y="3906896"/>
            <a:ext cx="1955346"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0144E1F-AE3E-094D-9BDD-0758BD0CD744}"/>
              </a:ext>
            </a:extLst>
          </p:cNvPr>
          <p:cNvSpPr/>
          <p:nvPr/>
        </p:nvSpPr>
        <p:spPr>
          <a:xfrm>
            <a:off x="-641660" y="622902"/>
            <a:ext cx="5213660"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Model Validation</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2007220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55</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mc:AlternateContent xmlns:mc="http://schemas.openxmlformats.org/markup-compatibility/2006" xmlns:a14="http://schemas.microsoft.com/office/drawing/2010/main">
        <mc:Choice Requires="a14">
          <p:sp>
            <p:nvSpPr>
              <p:cNvPr id="10" name="Rectangle 9"/>
              <p:cNvSpPr/>
              <p:nvPr/>
            </p:nvSpPr>
            <p:spPr>
              <a:xfrm>
                <a:off x="4038599" y="552870"/>
                <a:ext cx="7947455" cy="1323439"/>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We think the pattern for this series is </a:t>
                </a:r>
                <a14:m>
                  <m:oMath xmlns:m="http://schemas.openxmlformats.org/officeDocument/2006/math">
                    <m:sSup>
                      <m:sSupPr>
                        <m:ctrlPr>
                          <a:rPr lang="en-US" sz="4000" i="1" dirty="0" smtClean="0">
                            <a:solidFill>
                              <a:srgbClr val="0070C0"/>
                            </a:solidFill>
                            <a:latin typeface="Cambria Math" panose="02040503050406030204" pitchFamily="18" charset="0"/>
                            <a:ea typeface="Helvetica Neue Thin" charset="0"/>
                            <a:cs typeface="Helvetica Neue Thin" charset="0"/>
                          </a:rPr>
                        </m:ctrlPr>
                      </m:sSupPr>
                      <m:e>
                        <m:r>
                          <a:rPr lang="en-US" sz="4000" b="0" i="0" dirty="0" smtClean="0">
                            <a:solidFill>
                              <a:srgbClr val="0070C0"/>
                            </a:solidFill>
                            <a:latin typeface="Cambria Math" panose="02040503050406030204" pitchFamily="18" charset="0"/>
                            <a:ea typeface="Helvetica Neue Thin" charset="0"/>
                            <a:cs typeface="Helvetica Neue Thin" charset="0"/>
                          </a:rPr>
                          <m:t>2</m:t>
                        </m:r>
                      </m:e>
                      <m:sup>
                        <m:r>
                          <m:rPr>
                            <m:sty m:val="p"/>
                          </m:rPr>
                          <a:rPr lang="en-US" sz="4000" b="0" i="0" dirty="0" smtClean="0">
                            <a:solidFill>
                              <a:srgbClr val="0070C0"/>
                            </a:solidFill>
                            <a:latin typeface="Cambria Math" panose="02040503050406030204" pitchFamily="18" charset="0"/>
                            <a:ea typeface="Helvetica Neue Thin" charset="0"/>
                            <a:cs typeface="Helvetica Neue Thin" charset="0"/>
                          </a:rPr>
                          <m:t>n</m:t>
                        </m:r>
                      </m:sup>
                    </m:sSup>
                    <m:r>
                      <a:rPr lang="en-US" sz="4000" b="0" i="0" dirty="0" smtClean="0">
                        <a:solidFill>
                          <a:srgbClr val="0070C0"/>
                        </a:solidFill>
                        <a:latin typeface="Cambria Math" panose="02040503050406030204" pitchFamily="18" charset="0"/>
                        <a:ea typeface="Helvetica Neue Thin" charset="0"/>
                        <a:cs typeface="Helvetica Neue Thin" charset="0"/>
                      </a:rPr>
                      <m:t>.</m:t>
                    </m:r>
                  </m:oMath>
                </a14:m>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 But how does one test it?</a:t>
                </a:r>
              </a:p>
            </p:txBody>
          </p:sp>
        </mc:Choice>
        <mc:Fallback xmlns="">
          <p:sp>
            <p:nvSpPr>
              <p:cNvPr id="10" name="Rectangle 9"/>
              <p:cNvSpPr>
                <a:spLocks noRot="1" noChangeAspect="1" noMove="1" noResize="1" noEditPoints="1" noAdjustHandles="1" noChangeArrowheads="1" noChangeShapeType="1" noTextEdit="1"/>
              </p:cNvSpPr>
              <p:nvPr/>
            </p:nvSpPr>
            <p:spPr>
              <a:xfrm>
                <a:off x="4038599" y="552870"/>
                <a:ext cx="7947455" cy="1323439"/>
              </a:xfrm>
              <a:prstGeom prst="rect">
                <a:avLst/>
              </a:prstGeom>
              <a:blipFill>
                <a:blip r:embed="rId3"/>
                <a:stretch>
                  <a:fillRect t="-7619" r="-4466" b="-18095"/>
                </a:stretch>
              </a:blipFill>
            </p:spPr>
            <p:txBody>
              <a:bodyPr/>
              <a:lstStyle/>
              <a:p>
                <a:r>
                  <a:rPr lang="en-US">
                    <a:noFill/>
                  </a:rPr>
                  <a:t> </a:t>
                </a:r>
              </a:p>
            </p:txBody>
          </p:sp>
        </mc:Fallback>
      </mc:AlternateContent>
      <p:sp>
        <p:nvSpPr>
          <p:cNvPr id="3" name="TextBox 2"/>
          <p:cNvSpPr txBox="1"/>
          <p:nvPr/>
        </p:nvSpPr>
        <p:spPr>
          <a:xfrm>
            <a:off x="862702" y="2659348"/>
            <a:ext cx="11123352" cy="1360372"/>
          </a:xfrm>
          <a:prstGeom prst="rect">
            <a:avLst/>
          </a:prstGeom>
          <a:noFill/>
        </p:spPr>
        <p:txBody>
          <a:bodyPr wrap="square" rtlCol="0">
            <a:spAutoFit/>
          </a:bodyPr>
          <a:lstStyle/>
          <a:p>
            <a:r>
              <a:rPr lang="en-US" sz="4400" b="1" dirty="0">
                <a:solidFill>
                  <a:schemeClr val="accent1"/>
                </a:solidFill>
                <a:latin typeface="Avenir Book" charset="0"/>
                <a:ea typeface="Avenir Book" charset="0"/>
                <a:cs typeface="Avenir Book" charset="0"/>
              </a:rPr>
              <a:t>2		4		8		16		 32	 	 64</a:t>
            </a:r>
          </a:p>
          <a:p>
            <a:pPr>
              <a:lnSpc>
                <a:spcPct val="40000"/>
              </a:lnSpc>
            </a:pPr>
            <a:r>
              <a:rPr lang="en-US" dirty="0">
                <a:solidFill>
                  <a:schemeClr val="accent1"/>
                </a:solidFill>
                <a:latin typeface="Avenir Book" charset="0"/>
                <a:ea typeface="Avenir Book" charset="0"/>
                <a:cs typeface="Avenir Book" charset="0"/>
              </a:rPr>
              <a:t> 1		 2		 3		    4		     5		     6</a:t>
            </a:r>
            <a:r>
              <a:rPr lang="en-US" sz="4400" b="1" dirty="0">
                <a:solidFill>
                  <a:schemeClr val="accent1"/>
                </a:solidFill>
                <a:latin typeface="Avenir Book" charset="0"/>
                <a:ea typeface="Avenir Book" charset="0"/>
                <a:cs typeface="Avenir Book" charset="0"/>
              </a:rPr>
              <a:t>		</a:t>
            </a: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Revisited</a:t>
            </a:r>
            <a:endParaRPr lang="en-US" sz="3600" dirty="0">
              <a:solidFill>
                <a:schemeClr val="bg1"/>
              </a:solidFill>
              <a:latin typeface="Avenir Book" charset="0"/>
              <a:ea typeface="Avenir Book" charset="0"/>
              <a:cs typeface="Avenir Book" charset="0"/>
            </a:endParaRPr>
          </a:p>
        </p:txBody>
      </p:sp>
      <p:sp>
        <p:nvSpPr>
          <p:cNvPr id="9" name="TextBox 8">
            <a:extLst>
              <a:ext uri="{FF2B5EF4-FFF2-40B4-BE49-F238E27FC236}">
                <a16:creationId xmlns:a16="http://schemas.microsoft.com/office/drawing/2014/main" id="{04B4DC42-F803-C040-81D0-99E47942FF3E}"/>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chemeClr val="accent1"/>
                </a:solidFill>
                <a:latin typeface="Avenir Book" charset="0"/>
                <a:ea typeface="Avenir Book" charset="0"/>
                <a:cs typeface="Avenir Book" charset="0"/>
              </a:rPr>
              <a:t>128	256	512	1024	 2048	 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Tree>
    <p:extLst>
      <p:ext uri="{BB962C8B-B14F-4D97-AF65-F5344CB8AC3E}">
        <p14:creationId xmlns:p14="http://schemas.microsoft.com/office/powerpoint/2010/main" val="2771006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4038599" y="552870"/>
            <a:ext cx="7947455" cy="1323439"/>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1: Randomly split into </a:t>
            </a:r>
          </a:p>
          <a:p>
            <a:pPr algn="r">
              <a:defRPr/>
            </a:pPr>
            <a:r>
              <a:rPr lang="en-US" sz="4000" b="1" dirty="0">
                <a:solidFill>
                  <a:srgbClr val="00B0F0"/>
                </a:solidFill>
                <a:latin typeface="Helvetica Neue Light" panose="02000503000000020004" pitchFamily="2" charset="0"/>
                <a:ea typeface="Helvetica Neue Light" panose="02000503000000020004" pitchFamily="2" charset="0"/>
                <a:cs typeface="Helvetica Neue Light" panose="02000503000000020004" pitchFamily="2" charset="0"/>
              </a:rPr>
              <a:t>train</a:t>
            </a:r>
            <a:r>
              <a:rPr lang="en-US" sz="4000" b="1"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 – </a:t>
            </a:r>
            <a:r>
              <a:rPr lang="en-US" sz="4000" b="1" dirty="0">
                <a:solidFill>
                  <a:schemeClr val="accent2"/>
                </a:solidFill>
                <a:latin typeface="Helvetica Neue Light" panose="02000503000000020004" pitchFamily="2" charset="0"/>
                <a:ea typeface="Helvetica Neue Light" panose="02000503000000020004" pitchFamily="2" charset="0"/>
                <a:cs typeface="Helvetica Neue Light" panose="02000503000000020004" pitchFamily="2" charset="0"/>
              </a:rPr>
              <a:t>validate</a:t>
            </a:r>
            <a:r>
              <a:rPr lang="en-US" sz="4000" b="1"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 - </a:t>
            </a:r>
            <a:r>
              <a:rPr lang="en-US" sz="4000" b="1" dirty="0">
                <a:solidFill>
                  <a:schemeClr val="accent6">
                    <a:lumMod val="75000"/>
                  </a:schemeClr>
                </a:solidFill>
                <a:latin typeface="Helvetica Neue Light" panose="02000503000000020004" pitchFamily="2" charset="0"/>
                <a:ea typeface="Helvetica Neue Light" panose="02000503000000020004" pitchFamily="2" charset="0"/>
                <a:cs typeface="Helvetica Neue Light" panose="02000503000000020004" pitchFamily="2" charset="0"/>
              </a:rPr>
              <a:t>test</a:t>
            </a: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 samples</a:t>
            </a:r>
          </a:p>
        </p:txBody>
      </p:sp>
      <p:sp>
        <p:nvSpPr>
          <p:cNvPr id="3" name="TextBox 2"/>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16		 32	</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64</a:t>
            </a:r>
          </a:p>
          <a:p>
            <a:pPr>
              <a:lnSpc>
                <a:spcPct val="40000"/>
              </a:lnSpc>
            </a:pPr>
            <a:r>
              <a:rPr lang="en-US" dirty="0">
                <a:solidFill>
                  <a:schemeClr val="accent1"/>
                </a:solidFill>
                <a:latin typeface="Avenir Book" charset="0"/>
                <a:ea typeface="Avenir Book" charset="0"/>
                <a:cs typeface="Avenir Book" charset="0"/>
              </a:rPr>
              <a:t> 1		 2		 3		    4		     5		     6</a:t>
            </a:r>
            <a:r>
              <a:rPr lang="en-US" sz="4400" b="1" dirty="0">
                <a:solidFill>
                  <a:schemeClr val="accent1"/>
                </a:solidFill>
                <a:latin typeface="Avenir Book" charset="0"/>
                <a:ea typeface="Avenir Book" charset="0"/>
                <a:cs typeface="Avenir Book" charset="0"/>
              </a:rPr>
              <a:t>		</a:t>
            </a: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1</a:t>
            </a:r>
            <a:endParaRPr lang="en-US" sz="3600" dirty="0">
              <a:solidFill>
                <a:schemeClr val="bg1"/>
              </a:solidFill>
              <a:latin typeface="Avenir Book" charset="0"/>
              <a:ea typeface="Avenir Book" charset="0"/>
              <a:cs typeface="Avenir Book" charset="0"/>
            </a:endParaRPr>
          </a:p>
        </p:txBody>
      </p:sp>
      <p:sp>
        <p:nvSpPr>
          <p:cNvPr id="9" name="TextBox 8">
            <a:extLst>
              <a:ext uri="{FF2B5EF4-FFF2-40B4-BE49-F238E27FC236}">
                <a16:creationId xmlns:a16="http://schemas.microsoft.com/office/drawing/2014/main" id="{04B4DC42-F803-C040-81D0-99E47942FF3E}"/>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1024	 2048</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19" name="Rectangle 18">
            <a:extLst>
              <a:ext uri="{FF2B5EF4-FFF2-40B4-BE49-F238E27FC236}">
                <a16:creationId xmlns:a16="http://schemas.microsoft.com/office/drawing/2014/main" id="{E6A62EC3-AE85-5644-A02A-0C8A69F7183D}"/>
              </a:ext>
            </a:extLst>
          </p:cNvPr>
          <p:cNvSpPr/>
          <p:nvPr/>
        </p:nvSpPr>
        <p:spPr>
          <a:xfrm>
            <a:off x="485517" y="2425495"/>
            <a:ext cx="5495153" cy="274299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1BBB1C-3C2F-A946-A657-14E9B5E732CB}"/>
              </a:ext>
            </a:extLst>
          </p:cNvPr>
          <p:cNvSpPr/>
          <p:nvPr/>
        </p:nvSpPr>
        <p:spPr>
          <a:xfrm>
            <a:off x="6174002" y="2397211"/>
            <a:ext cx="3711403" cy="2742992"/>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7133A5-647E-2242-8F13-45251D40457A}"/>
              </a:ext>
            </a:extLst>
          </p:cNvPr>
          <p:cNvSpPr/>
          <p:nvPr/>
        </p:nvSpPr>
        <p:spPr>
          <a:xfrm>
            <a:off x="10078737" y="2397211"/>
            <a:ext cx="1586042" cy="2742992"/>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7708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4038599" y="552870"/>
            <a:ext cx="7947455" cy="1323439"/>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2: </a:t>
            </a:r>
            <a:r>
              <a:rPr lang="en-US" sz="4000" b="1" dirty="0">
                <a:solidFill>
                  <a:srgbClr val="00B0F0"/>
                </a:solidFill>
                <a:latin typeface="Helvetica Neue Light" panose="02000503000000020004" pitchFamily="2" charset="0"/>
                <a:ea typeface="Helvetica Neue Light" panose="02000503000000020004" pitchFamily="2" charset="0"/>
                <a:cs typeface="Helvetica Neue Light" panose="02000503000000020004" pitchFamily="2" charset="0"/>
              </a:rPr>
              <a:t>Build model using train </a:t>
            </a:r>
          </a:p>
          <a:p>
            <a:pPr algn="r">
              <a:defRPr/>
            </a:pPr>
            <a:r>
              <a:rPr lang="en-US" sz="4000" b="1" dirty="0">
                <a:solidFill>
                  <a:srgbClr val="FFC000"/>
                </a:solidFill>
                <a:latin typeface="Helvetica Neue Light" panose="02000503000000020004" pitchFamily="2" charset="0"/>
                <a:ea typeface="Helvetica Neue Light" panose="02000503000000020004" pitchFamily="2" charset="0"/>
                <a:cs typeface="Helvetica Neue Light" panose="02000503000000020004" pitchFamily="2" charset="0"/>
              </a:rPr>
              <a:t>Calculate accuracy on validate</a:t>
            </a:r>
            <a:endParaRPr lang="en-US" sz="4000" dirty="0">
              <a:solidFill>
                <a:srgbClr val="FFC000"/>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2-1</a:t>
            </a:r>
            <a:endParaRPr lang="en-US" sz="3600" dirty="0">
              <a:solidFill>
                <a:schemeClr val="bg1"/>
              </a:solidFill>
              <a:latin typeface="Avenir Book" charset="0"/>
              <a:ea typeface="Avenir Book" charset="0"/>
              <a:cs typeface="Avenir Book"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F71E8F-361B-544A-8090-AA205F8DE90F}"/>
                  </a:ext>
                </a:extLst>
              </p:cNvPr>
              <p:cNvSpPr txBox="1"/>
              <p:nvPr/>
            </p:nvSpPr>
            <p:spPr>
              <a:xfrm>
                <a:off x="1507525" y="5279958"/>
                <a:ext cx="3947990" cy="954107"/>
              </a:xfrm>
              <a:prstGeom prst="rect">
                <a:avLst/>
              </a:prstGeom>
              <a:noFill/>
            </p:spPr>
            <p:txBody>
              <a:bodyPr wrap="square" rtlCol="0">
                <a:spAutoFit/>
              </a:bodyPr>
              <a:lstStyle/>
              <a:p>
                <a:r>
                  <a:rPr lang="en-US" sz="2800" dirty="0">
                    <a:solidFill>
                      <a:srgbClr val="00B0F0"/>
                    </a:solidFill>
                  </a:rPr>
                  <a:t>Looks like the model should be </a:t>
                </a:r>
                <a14:m>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r>
                          <a:rPr lang="en-US" sz="2800" b="1" i="1" smtClean="0">
                            <a:solidFill>
                              <a:srgbClr val="00B0F0"/>
                            </a:solidFill>
                            <a:latin typeface="Cambria Math" panose="02040503050406030204" pitchFamily="18" charset="0"/>
                          </a:rPr>
                          <m:t>.</m:t>
                        </m:r>
                        <m:r>
                          <a:rPr lang="en-US" sz="2800" b="1" i="1" smtClean="0">
                            <a:solidFill>
                              <a:srgbClr val="00B0F0"/>
                            </a:solidFill>
                            <a:latin typeface="Cambria Math" panose="02040503050406030204" pitchFamily="18" charset="0"/>
                          </a:rPr>
                          <m:t>𝟏</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a14:m>
                <a:endParaRPr lang="en-US" sz="2800" dirty="0">
                  <a:solidFill>
                    <a:srgbClr val="00B0F0"/>
                  </a:solidFill>
                </a:endParaRPr>
              </a:p>
            </p:txBody>
          </p:sp>
        </mc:Choice>
        <mc:Fallback xmlns="">
          <p:sp>
            <p:nvSpPr>
              <p:cNvPr id="4" name="TextBox 3">
                <a:extLst>
                  <a:ext uri="{FF2B5EF4-FFF2-40B4-BE49-F238E27FC236}">
                    <a16:creationId xmlns:a16="http://schemas.microsoft.com/office/drawing/2014/main" id="{1AF71E8F-361B-544A-8090-AA205F8DE90F}"/>
                  </a:ext>
                </a:extLst>
              </p:cNvPr>
              <p:cNvSpPr txBox="1">
                <a:spLocks noRot="1" noChangeAspect="1" noMove="1" noResize="1" noEditPoints="1" noAdjustHandles="1" noChangeArrowheads="1" noChangeShapeType="1" noTextEdit="1"/>
              </p:cNvSpPr>
              <p:nvPr/>
            </p:nvSpPr>
            <p:spPr>
              <a:xfrm>
                <a:off x="1507525" y="5279958"/>
                <a:ext cx="3947990" cy="954107"/>
              </a:xfrm>
              <a:prstGeom prst="rect">
                <a:avLst/>
              </a:prstGeom>
              <a:blipFill>
                <a:blip r:embed="rId3"/>
                <a:stretch>
                  <a:fillRect l="-3205" t="-6579" b="-1578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D5648F7B-2232-3E48-8B2C-21BB280681A9}"/>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16		 32	</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64</a:t>
            </a:r>
          </a:p>
          <a:p>
            <a:pPr>
              <a:lnSpc>
                <a:spcPct val="40000"/>
              </a:lnSpc>
            </a:pPr>
            <a:r>
              <a:rPr lang="en-US" dirty="0">
                <a:solidFill>
                  <a:schemeClr val="accent1"/>
                </a:solidFill>
                <a:latin typeface="Avenir Book" charset="0"/>
                <a:ea typeface="Avenir Book" charset="0"/>
                <a:cs typeface="Avenir Book" charset="0"/>
              </a:rPr>
              <a:t> 1		 2		 3		    4		     5		     6</a:t>
            </a:r>
            <a:r>
              <a:rPr lang="en-US" sz="4400" b="1" dirty="0">
                <a:solidFill>
                  <a:schemeClr val="accent1"/>
                </a:solidFill>
                <a:latin typeface="Avenir Book" charset="0"/>
                <a:ea typeface="Avenir Book" charset="0"/>
                <a:cs typeface="Avenir Book" charset="0"/>
              </a:rPr>
              <a:t>		</a:t>
            </a:r>
          </a:p>
        </p:txBody>
      </p:sp>
      <p:sp>
        <p:nvSpPr>
          <p:cNvPr id="21" name="TextBox 20">
            <a:extLst>
              <a:ext uri="{FF2B5EF4-FFF2-40B4-BE49-F238E27FC236}">
                <a16:creationId xmlns:a16="http://schemas.microsoft.com/office/drawing/2014/main" id="{296229E2-AEBD-8B43-BDD7-7DA32709A577}"/>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1024	 2048</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22" name="Rectangle 21">
            <a:extLst>
              <a:ext uri="{FF2B5EF4-FFF2-40B4-BE49-F238E27FC236}">
                <a16:creationId xmlns:a16="http://schemas.microsoft.com/office/drawing/2014/main" id="{7815614E-4950-D446-A2B0-D9F6A1EE6A24}"/>
              </a:ext>
            </a:extLst>
          </p:cNvPr>
          <p:cNvSpPr/>
          <p:nvPr/>
        </p:nvSpPr>
        <p:spPr>
          <a:xfrm>
            <a:off x="485518" y="2425495"/>
            <a:ext cx="5173878" cy="246778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C949EC5-876C-DB40-9173-69881BCB7A9F}"/>
              </a:ext>
            </a:extLst>
          </p:cNvPr>
          <p:cNvSpPr/>
          <p:nvPr/>
        </p:nvSpPr>
        <p:spPr>
          <a:xfrm>
            <a:off x="6174002" y="2397211"/>
            <a:ext cx="3711403" cy="246778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990EE45-FBFA-A14A-BF07-7300CC7AA9E9}"/>
              </a:ext>
            </a:extLst>
          </p:cNvPr>
          <p:cNvSpPr/>
          <p:nvPr/>
        </p:nvSpPr>
        <p:spPr>
          <a:xfrm>
            <a:off x="10078737" y="2397211"/>
            <a:ext cx="1586042" cy="246778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Elbow Connector 25">
            <a:extLst>
              <a:ext uri="{FF2B5EF4-FFF2-40B4-BE49-F238E27FC236}">
                <a16:creationId xmlns:a16="http://schemas.microsoft.com/office/drawing/2014/main" id="{77D546FF-312F-B74A-9634-0368761CDAB4}"/>
              </a:ext>
            </a:extLst>
          </p:cNvPr>
          <p:cNvCxnSpPr>
            <a:cxnSpLocks/>
            <a:stCxn id="22" idx="1"/>
            <a:endCxn id="4" idx="1"/>
          </p:cNvCxnSpPr>
          <p:nvPr/>
        </p:nvCxnSpPr>
        <p:spPr>
          <a:xfrm rot="10800000" flipH="1" flipV="1">
            <a:off x="485517" y="3659386"/>
            <a:ext cx="1022007" cy="2097626"/>
          </a:xfrm>
          <a:prstGeom prst="bentConnector3">
            <a:avLst>
              <a:gd name="adj1" fmla="val -22368"/>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723A796-33BA-2942-BF58-947CC577E151}"/>
              </a:ext>
            </a:extLst>
          </p:cNvPr>
          <p:cNvCxnSpPr>
            <a:cxnSpLocks/>
            <a:stCxn id="4" idx="3"/>
            <a:endCxn id="23" idx="1"/>
          </p:cNvCxnSpPr>
          <p:nvPr/>
        </p:nvCxnSpPr>
        <p:spPr>
          <a:xfrm flipV="1">
            <a:off x="5455515" y="3631102"/>
            <a:ext cx="718487" cy="2125910"/>
          </a:xfrm>
          <a:prstGeom prst="bentConnector3">
            <a:avLst>
              <a:gd name="adj1" fmla="val 50000"/>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6F433E24-0A27-3F43-98DA-9AC341512E28}"/>
              </a:ext>
            </a:extLst>
          </p:cNvPr>
          <p:cNvCxnSpPr>
            <a:cxnSpLocks/>
            <a:stCxn id="23" idx="2"/>
            <a:endCxn id="36" idx="0"/>
          </p:cNvCxnSpPr>
          <p:nvPr/>
        </p:nvCxnSpPr>
        <p:spPr>
          <a:xfrm rot="16200000" flipH="1">
            <a:off x="7708967" y="5185729"/>
            <a:ext cx="646507" cy="5032"/>
          </a:xfrm>
          <a:prstGeom prst="bentConnector3">
            <a:avLst>
              <a:gd name="adj1" fmla="val 50000"/>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CB0D7BD-B461-F547-B849-037DE2E1BB87}"/>
              </a:ext>
            </a:extLst>
          </p:cNvPr>
          <p:cNvSpPr txBox="1"/>
          <p:nvPr/>
        </p:nvSpPr>
        <p:spPr>
          <a:xfrm>
            <a:off x="6686286" y="5511499"/>
            <a:ext cx="2696899" cy="1077218"/>
          </a:xfrm>
          <a:prstGeom prst="rect">
            <a:avLst/>
          </a:prstGeom>
          <a:noFill/>
        </p:spPr>
        <p:txBody>
          <a:bodyPr wrap="square" rtlCol="0">
            <a:spAutoFit/>
          </a:bodyPr>
          <a:lstStyle/>
          <a:p>
            <a:pPr algn="ctr"/>
            <a:r>
              <a:rPr lang="en-US" sz="3200" dirty="0">
                <a:solidFill>
                  <a:schemeClr val="accent2"/>
                </a:solidFill>
              </a:rPr>
              <a:t>MAPE = 45%</a:t>
            </a:r>
          </a:p>
          <a:p>
            <a:pPr algn="ctr"/>
            <a:r>
              <a:rPr lang="en-US" sz="3200" dirty="0">
                <a:solidFill>
                  <a:schemeClr val="accent2"/>
                </a:solidFill>
              </a:rPr>
              <a:t>(try again!)</a:t>
            </a:r>
          </a:p>
        </p:txBody>
      </p:sp>
    </p:spTree>
    <p:extLst>
      <p:ext uri="{BB962C8B-B14F-4D97-AF65-F5344CB8AC3E}">
        <p14:creationId xmlns:p14="http://schemas.microsoft.com/office/powerpoint/2010/main" val="586223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4038599" y="552870"/>
            <a:ext cx="7947455" cy="1323439"/>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2: </a:t>
            </a:r>
            <a:r>
              <a:rPr lang="en-US" sz="4000" b="1" dirty="0">
                <a:solidFill>
                  <a:srgbClr val="00B0F0"/>
                </a:solidFill>
                <a:latin typeface="Helvetica Neue Light" panose="02000503000000020004" pitchFamily="2" charset="0"/>
                <a:ea typeface="Helvetica Neue Light" panose="02000503000000020004" pitchFamily="2" charset="0"/>
                <a:cs typeface="Helvetica Neue Light" panose="02000503000000020004" pitchFamily="2" charset="0"/>
              </a:rPr>
              <a:t>Build model using train </a:t>
            </a:r>
          </a:p>
          <a:p>
            <a:pPr algn="r">
              <a:defRPr/>
            </a:pPr>
            <a:r>
              <a:rPr lang="en-US" sz="4000" b="1" dirty="0">
                <a:solidFill>
                  <a:srgbClr val="FFC000"/>
                </a:solidFill>
                <a:latin typeface="Helvetica Neue Light" panose="02000503000000020004" pitchFamily="2" charset="0"/>
                <a:ea typeface="Helvetica Neue Light" panose="02000503000000020004" pitchFamily="2" charset="0"/>
                <a:cs typeface="Helvetica Neue Light" panose="02000503000000020004" pitchFamily="2" charset="0"/>
              </a:rPr>
              <a:t>Calculate accuracy on validate</a:t>
            </a:r>
            <a:endParaRPr lang="en-US" sz="4000" dirty="0">
              <a:solidFill>
                <a:srgbClr val="FFC000"/>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2-2</a:t>
            </a:r>
            <a:endParaRPr lang="en-US" sz="3600" dirty="0">
              <a:solidFill>
                <a:schemeClr val="bg1"/>
              </a:solidFill>
              <a:latin typeface="Avenir Book" charset="0"/>
              <a:ea typeface="Avenir Book" charset="0"/>
              <a:cs typeface="Avenir Book"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F71E8F-361B-544A-8090-AA205F8DE90F}"/>
                  </a:ext>
                </a:extLst>
              </p:cNvPr>
              <p:cNvSpPr txBox="1"/>
              <p:nvPr/>
            </p:nvSpPr>
            <p:spPr>
              <a:xfrm>
                <a:off x="1507525" y="5279958"/>
                <a:ext cx="3947990" cy="954107"/>
              </a:xfrm>
              <a:prstGeom prst="rect">
                <a:avLst/>
              </a:prstGeom>
              <a:noFill/>
            </p:spPr>
            <p:txBody>
              <a:bodyPr wrap="square" rtlCol="0">
                <a:spAutoFit/>
              </a:bodyPr>
              <a:lstStyle/>
              <a:p>
                <a:r>
                  <a:rPr lang="en-US" sz="2800" dirty="0">
                    <a:solidFill>
                      <a:srgbClr val="00B0F0"/>
                    </a:solidFill>
                  </a:rPr>
                  <a:t>Looks like the model should be </a:t>
                </a:r>
                <a14:m>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r>
                          <a:rPr lang="en-US" sz="2800" b="1" i="1" smtClean="0">
                            <a:solidFill>
                              <a:srgbClr val="00B0F0"/>
                            </a:solidFill>
                            <a:latin typeface="Cambria Math" panose="02040503050406030204" pitchFamily="18" charset="0"/>
                          </a:rPr>
                          <m:t>.</m:t>
                        </m:r>
                        <m:r>
                          <a:rPr lang="en-US" sz="2800" b="1" i="1" smtClean="0">
                            <a:solidFill>
                              <a:srgbClr val="00B0F0"/>
                            </a:solidFill>
                            <a:latin typeface="Cambria Math" panose="02040503050406030204" pitchFamily="18" charset="0"/>
                          </a:rPr>
                          <m:t>𝟎𝟓</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a14:m>
                <a:endParaRPr lang="en-US" sz="2800" dirty="0">
                  <a:solidFill>
                    <a:srgbClr val="00B0F0"/>
                  </a:solidFill>
                </a:endParaRPr>
              </a:p>
            </p:txBody>
          </p:sp>
        </mc:Choice>
        <mc:Fallback xmlns="">
          <p:sp>
            <p:nvSpPr>
              <p:cNvPr id="4" name="TextBox 3">
                <a:extLst>
                  <a:ext uri="{FF2B5EF4-FFF2-40B4-BE49-F238E27FC236}">
                    <a16:creationId xmlns:a16="http://schemas.microsoft.com/office/drawing/2014/main" id="{1AF71E8F-361B-544A-8090-AA205F8DE90F}"/>
                  </a:ext>
                </a:extLst>
              </p:cNvPr>
              <p:cNvSpPr txBox="1">
                <a:spLocks noRot="1" noChangeAspect="1" noMove="1" noResize="1" noEditPoints="1" noAdjustHandles="1" noChangeArrowheads="1" noChangeShapeType="1" noTextEdit="1"/>
              </p:cNvSpPr>
              <p:nvPr/>
            </p:nvSpPr>
            <p:spPr>
              <a:xfrm>
                <a:off x="1507525" y="5279958"/>
                <a:ext cx="3947990" cy="954107"/>
              </a:xfrm>
              <a:prstGeom prst="rect">
                <a:avLst/>
              </a:prstGeom>
              <a:blipFill>
                <a:blip r:embed="rId3"/>
                <a:stretch>
                  <a:fillRect l="-3205" t="-6579" b="-1578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D5648F7B-2232-3E48-8B2C-21BB280681A9}"/>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16		 32	</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64</a:t>
            </a:r>
          </a:p>
          <a:p>
            <a:pPr>
              <a:lnSpc>
                <a:spcPct val="40000"/>
              </a:lnSpc>
            </a:pPr>
            <a:r>
              <a:rPr lang="en-US" dirty="0">
                <a:solidFill>
                  <a:schemeClr val="accent1"/>
                </a:solidFill>
                <a:latin typeface="Avenir Book" charset="0"/>
                <a:ea typeface="Avenir Book" charset="0"/>
                <a:cs typeface="Avenir Book" charset="0"/>
              </a:rPr>
              <a:t> 1		 2		 3		    4		     5		     6</a:t>
            </a:r>
            <a:r>
              <a:rPr lang="en-US" sz="4400" b="1" dirty="0">
                <a:solidFill>
                  <a:schemeClr val="accent1"/>
                </a:solidFill>
                <a:latin typeface="Avenir Book" charset="0"/>
                <a:ea typeface="Avenir Book" charset="0"/>
                <a:cs typeface="Avenir Book" charset="0"/>
              </a:rPr>
              <a:t>		</a:t>
            </a:r>
          </a:p>
        </p:txBody>
      </p:sp>
      <p:sp>
        <p:nvSpPr>
          <p:cNvPr id="21" name="TextBox 20">
            <a:extLst>
              <a:ext uri="{FF2B5EF4-FFF2-40B4-BE49-F238E27FC236}">
                <a16:creationId xmlns:a16="http://schemas.microsoft.com/office/drawing/2014/main" id="{296229E2-AEBD-8B43-BDD7-7DA32709A577}"/>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1024	 2048</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22" name="Rectangle 21">
            <a:extLst>
              <a:ext uri="{FF2B5EF4-FFF2-40B4-BE49-F238E27FC236}">
                <a16:creationId xmlns:a16="http://schemas.microsoft.com/office/drawing/2014/main" id="{7815614E-4950-D446-A2B0-D9F6A1EE6A24}"/>
              </a:ext>
            </a:extLst>
          </p:cNvPr>
          <p:cNvSpPr/>
          <p:nvPr/>
        </p:nvSpPr>
        <p:spPr>
          <a:xfrm>
            <a:off x="485518" y="2425495"/>
            <a:ext cx="5173878" cy="246778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C949EC5-876C-DB40-9173-69881BCB7A9F}"/>
              </a:ext>
            </a:extLst>
          </p:cNvPr>
          <p:cNvSpPr/>
          <p:nvPr/>
        </p:nvSpPr>
        <p:spPr>
          <a:xfrm>
            <a:off x="6174002" y="2397211"/>
            <a:ext cx="3711403" cy="246778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990EE45-FBFA-A14A-BF07-7300CC7AA9E9}"/>
              </a:ext>
            </a:extLst>
          </p:cNvPr>
          <p:cNvSpPr/>
          <p:nvPr/>
        </p:nvSpPr>
        <p:spPr>
          <a:xfrm>
            <a:off x="10078737" y="2397211"/>
            <a:ext cx="1586042" cy="246778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Elbow Connector 25">
            <a:extLst>
              <a:ext uri="{FF2B5EF4-FFF2-40B4-BE49-F238E27FC236}">
                <a16:creationId xmlns:a16="http://schemas.microsoft.com/office/drawing/2014/main" id="{77D546FF-312F-B74A-9634-0368761CDAB4}"/>
              </a:ext>
            </a:extLst>
          </p:cNvPr>
          <p:cNvCxnSpPr>
            <a:cxnSpLocks/>
            <a:stCxn id="22" idx="1"/>
            <a:endCxn id="4" idx="1"/>
          </p:cNvCxnSpPr>
          <p:nvPr/>
        </p:nvCxnSpPr>
        <p:spPr>
          <a:xfrm rot="10800000" flipH="1" flipV="1">
            <a:off x="485517" y="3659386"/>
            <a:ext cx="1022007" cy="2097626"/>
          </a:xfrm>
          <a:prstGeom prst="bentConnector3">
            <a:avLst>
              <a:gd name="adj1" fmla="val -22368"/>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723A796-33BA-2942-BF58-947CC577E151}"/>
              </a:ext>
            </a:extLst>
          </p:cNvPr>
          <p:cNvCxnSpPr>
            <a:cxnSpLocks/>
            <a:stCxn id="4" idx="3"/>
            <a:endCxn id="23" idx="1"/>
          </p:cNvCxnSpPr>
          <p:nvPr/>
        </p:nvCxnSpPr>
        <p:spPr>
          <a:xfrm flipV="1">
            <a:off x="5455515" y="3631102"/>
            <a:ext cx="718487" cy="2125910"/>
          </a:xfrm>
          <a:prstGeom prst="bentConnector3">
            <a:avLst>
              <a:gd name="adj1" fmla="val 50000"/>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6F433E24-0A27-3F43-98DA-9AC341512E28}"/>
              </a:ext>
            </a:extLst>
          </p:cNvPr>
          <p:cNvCxnSpPr>
            <a:cxnSpLocks/>
            <a:stCxn id="23" idx="2"/>
            <a:endCxn id="36" idx="0"/>
          </p:cNvCxnSpPr>
          <p:nvPr/>
        </p:nvCxnSpPr>
        <p:spPr>
          <a:xfrm rot="16200000" flipH="1">
            <a:off x="7708967" y="5185729"/>
            <a:ext cx="646507" cy="5032"/>
          </a:xfrm>
          <a:prstGeom prst="bentConnector3">
            <a:avLst>
              <a:gd name="adj1" fmla="val 50000"/>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CB0D7BD-B461-F547-B849-037DE2E1BB87}"/>
              </a:ext>
            </a:extLst>
          </p:cNvPr>
          <p:cNvSpPr txBox="1"/>
          <p:nvPr/>
        </p:nvSpPr>
        <p:spPr>
          <a:xfrm>
            <a:off x="6686286" y="5511499"/>
            <a:ext cx="2696899" cy="1077218"/>
          </a:xfrm>
          <a:prstGeom prst="rect">
            <a:avLst/>
          </a:prstGeom>
          <a:noFill/>
        </p:spPr>
        <p:txBody>
          <a:bodyPr wrap="square" rtlCol="0">
            <a:spAutoFit/>
          </a:bodyPr>
          <a:lstStyle/>
          <a:p>
            <a:pPr algn="ctr"/>
            <a:r>
              <a:rPr lang="en-US" sz="3200" dirty="0">
                <a:solidFill>
                  <a:schemeClr val="accent2"/>
                </a:solidFill>
              </a:rPr>
              <a:t>MAPE = 20%</a:t>
            </a:r>
          </a:p>
          <a:p>
            <a:pPr algn="ctr"/>
            <a:r>
              <a:rPr lang="en-US" sz="3200" dirty="0">
                <a:solidFill>
                  <a:schemeClr val="accent2"/>
                </a:solidFill>
              </a:rPr>
              <a:t>(try again!)</a:t>
            </a:r>
          </a:p>
        </p:txBody>
      </p:sp>
    </p:spTree>
    <p:extLst>
      <p:ext uri="{BB962C8B-B14F-4D97-AF65-F5344CB8AC3E}">
        <p14:creationId xmlns:p14="http://schemas.microsoft.com/office/powerpoint/2010/main" val="225223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59</a:t>
            </a:fld>
            <a:endParaRPr lang="en-US" dirty="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4038599" y="552870"/>
            <a:ext cx="7947455" cy="1323439"/>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2: </a:t>
            </a:r>
            <a:r>
              <a:rPr lang="en-US" sz="4000" b="1" dirty="0">
                <a:solidFill>
                  <a:srgbClr val="00B0F0"/>
                </a:solidFill>
                <a:latin typeface="Helvetica Neue Light" panose="02000503000000020004" pitchFamily="2" charset="0"/>
                <a:ea typeface="Helvetica Neue Light" panose="02000503000000020004" pitchFamily="2" charset="0"/>
                <a:cs typeface="Helvetica Neue Light" panose="02000503000000020004" pitchFamily="2" charset="0"/>
              </a:rPr>
              <a:t>Build model using train </a:t>
            </a:r>
          </a:p>
          <a:p>
            <a:pPr algn="r">
              <a:defRPr/>
            </a:pPr>
            <a:r>
              <a:rPr lang="en-US" sz="4000" b="1" dirty="0">
                <a:solidFill>
                  <a:srgbClr val="FFC000"/>
                </a:solidFill>
                <a:latin typeface="Helvetica Neue Light" panose="02000503000000020004" pitchFamily="2" charset="0"/>
                <a:ea typeface="Helvetica Neue Light" panose="02000503000000020004" pitchFamily="2" charset="0"/>
                <a:cs typeface="Helvetica Neue Light" panose="02000503000000020004" pitchFamily="2" charset="0"/>
              </a:rPr>
              <a:t>Calculate accuracy on validate</a:t>
            </a:r>
            <a:endParaRPr lang="en-US" sz="4000" dirty="0">
              <a:solidFill>
                <a:srgbClr val="FFC000"/>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2-3</a:t>
            </a:r>
            <a:endParaRPr lang="en-US" sz="3600" dirty="0">
              <a:solidFill>
                <a:schemeClr val="bg1"/>
              </a:solidFill>
              <a:latin typeface="Avenir Book" charset="0"/>
              <a:ea typeface="Avenir Book" charset="0"/>
              <a:cs typeface="Avenir Book"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F71E8F-361B-544A-8090-AA205F8DE90F}"/>
                  </a:ext>
                </a:extLst>
              </p:cNvPr>
              <p:cNvSpPr txBox="1"/>
              <p:nvPr/>
            </p:nvSpPr>
            <p:spPr>
              <a:xfrm>
                <a:off x="1507525" y="5279958"/>
                <a:ext cx="3947990" cy="954107"/>
              </a:xfrm>
              <a:prstGeom prst="rect">
                <a:avLst/>
              </a:prstGeom>
              <a:noFill/>
            </p:spPr>
            <p:txBody>
              <a:bodyPr wrap="square" rtlCol="0">
                <a:spAutoFit/>
              </a:bodyPr>
              <a:lstStyle/>
              <a:p>
                <a:r>
                  <a:rPr lang="en-US" sz="2800" dirty="0">
                    <a:solidFill>
                      <a:srgbClr val="00B0F0"/>
                    </a:solidFill>
                  </a:rPr>
                  <a:t>Looks like the model should be </a:t>
                </a:r>
                <a14:m>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a14:m>
                <a:endParaRPr lang="en-US" sz="2800" dirty="0">
                  <a:solidFill>
                    <a:srgbClr val="00B0F0"/>
                  </a:solidFill>
                </a:endParaRPr>
              </a:p>
            </p:txBody>
          </p:sp>
        </mc:Choice>
        <mc:Fallback xmlns="">
          <p:sp>
            <p:nvSpPr>
              <p:cNvPr id="4" name="TextBox 3">
                <a:extLst>
                  <a:ext uri="{FF2B5EF4-FFF2-40B4-BE49-F238E27FC236}">
                    <a16:creationId xmlns:a16="http://schemas.microsoft.com/office/drawing/2014/main" id="{1AF71E8F-361B-544A-8090-AA205F8DE90F}"/>
                  </a:ext>
                </a:extLst>
              </p:cNvPr>
              <p:cNvSpPr txBox="1">
                <a:spLocks noRot="1" noChangeAspect="1" noMove="1" noResize="1" noEditPoints="1" noAdjustHandles="1" noChangeArrowheads="1" noChangeShapeType="1" noTextEdit="1"/>
              </p:cNvSpPr>
              <p:nvPr/>
            </p:nvSpPr>
            <p:spPr>
              <a:xfrm>
                <a:off x="1507525" y="5279958"/>
                <a:ext cx="3947990" cy="954107"/>
              </a:xfrm>
              <a:prstGeom prst="rect">
                <a:avLst/>
              </a:prstGeom>
              <a:blipFill>
                <a:blip r:embed="rId3"/>
                <a:stretch>
                  <a:fillRect l="-3205" t="-6579" b="-1578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D5648F7B-2232-3E48-8B2C-21BB280681A9}"/>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16		 32	</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64</a:t>
            </a:r>
          </a:p>
          <a:p>
            <a:pPr>
              <a:lnSpc>
                <a:spcPct val="40000"/>
              </a:lnSpc>
            </a:pPr>
            <a:r>
              <a:rPr lang="en-US" dirty="0">
                <a:solidFill>
                  <a:schemeClr val="accent1"/>
                </a:solidFill>
                <a:latin typeface="Avenir Book" charset="0"/>
                <a:ea typeface="Avenir Book" charset="0"/>
                <a:cs typeface="Avenir Book" charset="0"/>
              </a:rPr>
              <a:t> 1		 2		 3		    4		     5		     6</a:t>
            </a:r>
            <a:r>
              <a:rPr lang="en-US" sz="4400" b="1" dirty="0">
                <a:solidFill>
                  <a:schemeClr val="accent1"/>
                </a:solidFill>
                <a:latin typeface="Avenir Book" charset="0"/>
                <a:ea typeface="Avenir Book" charset="0"/>
                <a:cs typeface="Avenir Book" charset="0"/>
              </a:rPr>
              <a:t>		</a:t>
            </a:r>
          </a:p>
        </p:txBody>
      </p:sp>
      <p:sp>
        <p:nvSpPr>
          <p:cNvPr id="21" name="TextBox 20">
            <a:extLst>
              <a:ext uri="{FF2B5EF4-FFF2-40B4-BE49-F238E27FC236}">
                <a16:creationId xmlns:a16="http://schemas.microsoft.com/office/drawing/2014/main" id="{296229E2-AEBD-8B43-BDD7-7DA32709A577}"/>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1024	 2048</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22" name="Rectangle 21">
            <a:extLst>
              <a:ext uri="{FF2B5EF4-FFF2-40B4-BE49-F238E27FC236}">
                <a16:creationId xmlns:a16="http://schemas.microsoft.com/office/drawing/2014/main" id="{7815614E-4950-D446-A2B0-D9F6A1EE6A24}"/>
              </a:ext>
            </a:extLst>
          </p:cNvPr>
          <p:cNvSpPr/>
          <p:nvPr/>
        </p:nvSpPr>
        <p:spPr>
          <a:xfrm>
            <a:off x="485518" y="2425495"/>
            <a:ext cx="5173878" cy="246778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C949EC5-876C-DB40-9173-69881BCB7A9F}"/>
              </a:ext>
            </a:extLst>
          </p:cNvPr>
          <p:cNvSpPr/>
          <p:nvPr/>
        </p:nvSpPr>
        <p:spPr>
          <a:xfrm>
            <a:off x="6174002" y="2397211"/>
            <a:ext cx="3711403" cy="246778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990EE45-FBFA-A14A-BF07-7300CC7AA9E9}"/>
              </a:ext>
            </a:extLst>
          </p:cNvPr>
          <p:cNvSpPr/>
          <p:nvPr/>
        </p:nvSpPr>
        <p:spPr>
          <a:xfrm>
            <a:off x="10078737" y="2397211"/>
            <a:ext cx="1586042" cy="246778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Elbow Connector 25">
            <a:extLst>
              <a:ext uri="{FF2B5EF4-FFF2-40B4-BE49-F238E27FC236}">
                <a16:creationId xmlns:a16="http://schemas.microsoft.com/office/drawing/2014/main" id="{77D546FF-312F-B74A-9634-0368761CDAB4}"/>
              </a:ext>
            </a:extLst>
          </p:cNvPr>
          <p:cNvCxnSpPr>
            <a:cxnSpLocks/>
            <a:stCxn id="22" idx="1"/>
            <a:endCxn id="4" idx="1"/>
          </p:cNvCxnSpPr>
          <p:nvPr/>
        </p:nvCxnSpPr>
        <p:spPr>
          <a:xfrm rot="10800000" flipH="1" flipV="1">
            <a:off x="485517" y="3659386"/>
            <a:ext cx="1022007" cy="2097626"/>
          </a:xfrm>
          <a:prstGeom prst="bentConnector3">
            <a:avLst>
              <a:gd name="adj1" fmla="val -22368"/>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723A796-33BA-2942-BF58-947CC577E151}"/>
              </a:ext>
            </a:extLst>
          </p:cNvPr>
          <p:cNvCxnSpPr>
            <a:cxnSpLocks/>
            <a:stCxn id="4" idx="3"/>
            <a:endCxn id="23" idx="1"/>
          </p:cNvCxnSpPr>
          <p:nvPr/>
        </p:nvCxnSpPr>
        <p:spPr>
          <a:xfrm flipV="1">
            <a:off x="5455515" y="3631102"/>
            <a:ext cx="718487" cy="2125910"/>
          </a:xfrm>
          <a:prstGeom prst="bentConnector3">
            <a:avLst>
              <a:gd name="adj1" fmla="val 50000"/>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6F433E24-0A27-3F43-98DA-9AC341512E28}"/>
              </a:ext>
            </a:extLst>
          </p:cNvPr>
          <p:cNvCxnSpPr>
            <a:cxnSpLocks/>
            <a:stCxn id="23" idx="2"/>
            <a:endCxn id="36" idx="0"/>
          </p:cNvCxnSpPr>
          <p:nvPr/>
        </p:nvCxnSpPr>
        <p:spPr>
          <a:xfrm rot="16200000" flipH="1">
            <a:off x="7708967" y="5185729"/>
            <a:ext cx="646507" cy="5032"/>
          </a:xfrm>
          <a:prstGeom prst="bentConnector3">
            <a:avLst>
              <a:gd name="adj1" fmla="val 50000"/>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CB0D7BD-B461-F547-B849-037DE2E1BB87}"/>
              </a:ext>
            </a:extLst>
          </p:cNvPr>
          <p:cNvSpPr txBox="1"/>
          <p:nvPr/>
        </p:nvSpPr>
        <p:spPr>
          <a:xfrm>
            <a:off x="6686286" y="5511499"/>
            <a:ext cx="2696899" cy="1077218"/>
          </a:xfrm>
          <a:prstGeom prst="rect">
            <a:avLst/>
          </a:prstGeom>
          <a:noFill/>
        </p:spPr>
        <p:txBody>
          <a:bodyPr wrap="square" rtlCol="0">
            <a:spAutoFit/>
          </a:bodyPr>
          <a:lstStyle/>
          <a:p>
            <a:pPr algn="ctr"/>
            <a:r>
              <a:rPr lang="en-US" sz="3200" dirty="0">
                <a:solidFill>
                  <a:schemeClr val="accent2"/>
                </a:solidFill>
              </a:rPr>
              <a:t>MAPE = 0%</a:t>
            </a:r>
          </a:p>
          <a:p>
            <a:pPr algn="ctr"/>
            <a:r>
              <a:rPr lang="en-US" sz="3200" dirty="0">
                <a:solidFill>
                  <a:schemeClr val="accent2"/>
                </a:solidFill>
              </a:rPr>
              <a:t>Good!</a:t>
            </a:r>
          </a:p>
        </p:txBody>
      </p:sp>
    </p:spTree>
    <p:extLst>
      <p:ext uri="{BB962C8B-B14F-4D97-AF65-F5344CB8AC3E}">
        <p14:creationId xmlns:p14="http://schemas.microsoft.com/office/powerpoint/2010/main" val="3216692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thevillager.com/villager_225/bank.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98263" y="438950"/>
            <a:ext cx="4271420" cy="56189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819351" y="633437"/>
            <a:ext cx="3483429" cy="101713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2800" cap="none" dirty="0">
                <a:solidFill>
                  <a:schemeClr val="tx1">
                    <a:lumMod val="65000"/>
                    <a:lumOff val="35000"/>
                  </a:schemeClr>
                </a:solidFill>
                <a:latin typeface="Avenir Book" charset="0"/>
                <a:ea typeface="Avenir Book" charset="0"/>
                <a:cs typeface="Avenir Book" charset="0"/>
              </a:rPr>
              <a:t>The Deutsche Bank Fire </a:t>
            </a:r>
            <a:r>
              <a:rPr lang="en-US" sz="2800" dirty="0">
                <a:solidFill>
                  <a:schemeClr val="tx1">
                    <a:lumMod val="65000"/>
                    <a:lumOff val="35000"/>
                  </a:schemeClr>
                </a:solidFill>
                <a:latin typeface="Avenir Book" charset="0"/>
                <a:ea typeface="Avenir Book" charset="0"/>
                <a:cs typeface="Avenir Book" charset="0"/>
              </a:rPr>
              <a:t>(2007)  </a:t>
            </a:r>
          </a:p>
        </p:txBody>
      </p:sp>
      <p:sp>
        <p:nvSpPr>
          <p:cNvPr id="6" name="Content Placeholder 2"/>
          <p:cNvSpPr txBox="1">
            <a:spLocks/>
          </p:cNvSpPr>
          <p:nvPr/>
        </p:nvSpPr>
        <p:spPr>
          <a:xfrm>
            <a:off x="6819351" y="1650572"/>
            <a:ext cx="3795486" cy="4558620"/>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US" sz="2800" dirty="0">
                <a:solidFill>
                  <a:schemeClr val="tx1">
                    <a:lumMod val="65000"/>
                    <a:lumOff val="35000"/>
                  </a:schemeClr>
                </a:solidFill>
                <a:latin typeface="Avenir Book" charset="0"/>
                <a:ea typeface="Avenir Book" charset="0"/>
                <a:cs typeface="Avenir Book" charset="0"/>
              </a:rPr>
              <a:t>In 2007 the Deutsche Bank building was in the process of being remediated and demolished </a:t>
            </a:r>
          </a:p>
          <a:p>
            <a:pPr marL="457200" indent="-457200">
              <a:buFont typeface="Arial" panose="020B0604020202020204" pitchFamily="34" charset="0"/>
              <a:buChar char="•"/>
            </a:pPr>
            <a:r>
              <a:rPr lang="en-US" sz="2800" dirty="0">
                <a:solidFill>
                  <a:schemeClr val="tx1">
                    <a:lumMod val="65000"/>
                    <a:lumOff val="35000"/>
                  </a:schemeClr>
                </a:solidFill>
                <a:latin typeface="Avenir Book" charset="0"/>
                <a:ea typeface="Avenir Book" charset="0"/>
                <a:cs typeface="Avenir Book" charset="0"/>
              </a:rPr>
              <a:t>Fire engulfed the building killing two firefighters</a:t>
            </a:r>
          </a:p>
          <a:p>
            <a:pPr marL="457200" indent="-457200">
              <a:buFont typeface="Arial" panose="020B0604020202020204" pitchFamily="34" charset="0"/>
              <a:buChar char="•"/>
            </a:pPr>
            <a:endParaRPr lang="en-US" sz="2800" dirty="0">
              <a:solidFill>
                <a:schemeClr val="tx1">
                  <a:lumMod val="65000"/>
                  <a:lumOff val="35000"/>
                </a:schemeClr>
              </a:solidFill>
              <a:latin typeface="Avenir Book" charset="0"/>
              <a:ea typeface="Avenir Book" charset="0"/>
              <a:cs typeface="Avenir Book" charset="0"/>
            </a:endParaRPr>
          </a:p>
        </p:txBody>
      </p:sp>
      <p:sp>
        <p:nvSpPr>
          <p:cNvPr id="2" name="TextBox 1"/>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8"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826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60</a:t>
            </a:fld>
            <a:endParaRPr lang="en-US" dirty="0"/>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4038599" y="552870"/>
            <a:ext cx="7947455" cy="1323439"/>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3: </a:t>
            </a:r>
            <a:r>
              <a:rPr lang="en-US" sz="4000" b="1" dirty="0">
                <a:solidFill>
                  <a:schemeClr val="accent6"/>
                </a:solidFill>
                <a:latin typeface="Helvetica Neue Light" panose="02000503000000020004" pitchFamily="2" charset="0"/>
                <a:ea typeface="Helvetica Neue Light" panose="02000503000000020004" pitchFamily="2" charset="0"/>
                <a:cs typeface="Helvetica Neue Light" panose="02000503000000020004" pitchFamily="2" charset="0"/>
              </a:rPr>
              <a:t>Double check on test set</a:t>
            </a:r>
          </a:p>
          <a:p>
            <a:pPr algn="r">
              <a:defRPr/>
            </a:pPr>
            <a:endParaRPr lang="en-US" sz="4000" b="1" dirty="0">
              <a:solidFill>
                <a:srgbClr val="00B0F0"/>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3</a:t>
            </a:r>
            <a:endParaRPr lang="en-US" sz="3600" dirty="0">
              <a:solidFill>
                <a:schemeClr val="bg1"/>
              </a:solidFill>
              <a:latin typeface="Avenir Book" charset="0"/>
              <a:ea typeface="Avenir Book" charset="0"/>
              <a:cs typeface="Avenir Book"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F71E8F-361B-544A-8090-AA205F8DE90F}"/>
                  </a:ext>
                </a:extLst>
              </p:cNvPr>
              <p:cNvSpPr txBox="1"/>
              <p:nvPr/>
            </p:nvSpPr>
            <p:spPr>
              <a:xfrm>
                <a:off x="1507525" y="5279958"/>
                <a:ext cx="3175401" cy="954107"/>
              </a:xfrm>
              <a:prstGeom prst="rect">
                <a:avLst/>
              </a:prstGeom>
              <a:noFill/>
            </p:spPr>
            <p:txBody>
              <a:bodyPr wrap="square" rtlCol="0">
                <a:spAutoFit/>
              </a:bodyPr>
              <a:lstStyle/>
              <a:p>
                <a:r>
                  <a:rPr lang="en-US" sz="2800" dirty="0">
                    <a:solidFill>
                      <a:srgbClr val="00B0F0"/>
                    </a:solidFill>
                  </a:rPr>
                  <a:t>Looks like the model should be </a:t>
                </a:r>
                <a14:m>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a14:m>
                <a:endParaRPr lang="en-US" sz="2800" dirty="0">
                  <a:solidFill>
                    <a:srgbClr val="00B0F0"/>
                  </a:solidFill>
                </a:endParaRPr>
              </a:p>
            </p:txBody>
          </p:sp>
        </mc:Choice>
        <mc:Fallback xmlns="">
          <p:sp>
            <p:nvSpPr>
              <p:cNvPr id="4" name="TextBox 3">
                <a:extLst>
                  <a:ext uri="{FF2B5EF4-FFF2-40B4-BE49-F238E27FC236}">
                    <a16:creationId xmlns:a16="http://schemas.microsoft.com/office/drawing/2014/main" id="{1AF71E8F-361B-544A-8090-AA205F8DE90F}"/>
                  </a:ext>
                </a:extLst>
              </p:cNvPr>
              <p:cNvSpPr txBox="1">
                <a:spLocks noRot="1" noChangeAspect="1" noMove="1" noResize="1" noEditPoints="1" noAdjustHandles="1" noChangeArrowheads="1" noChangeShapeType="1" noTextEdit="1"/>
              </p:cNvSpPr>
              <p:nvPr/>
            </p:nvSpPr>
            <p:spPr>
              <a:xfrm>
                <a:off x="1507525" y="5279958"/>
                <a:ext cx="3175401" cy="954107"/>
              </a:xfrm>
              <a:prstGeom prst="rect">
                <a:avLst/>
              </a:prstGeom>
              <a:blipFill>
                <a:blip r:embed="rId3"/>
                <a:stretch>
                  <a:fillRect l="-3984" t="-6579" r="-5179" b="-15789"/>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D5648F7B-2232-3E48-8B2C-21BB280681A9}"/>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16		 32	</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64</a:t>
            </a:r>
          </a:p>
          <a:p>
            <a:pPr>
              <a:lnSpc>
                <a:spcPct val="40000"/>
              </a:lnSpc>
            </a:pPr>
            <a:r>
              <a:rPr lang="en-US" dirty="0">
                <a:solidFill>
                  <a:schemeClr val="accent1"/>
                </a:solidFill>
                <a:latin typeface="Avenir Book" charset="0"/>
                <a:ea typeface="Avenir Book" charset="0"/>
                <a:cs typeface="Avenir Book" charset="0"/>
              </a:rPr>
              <a:t> 1		 2		 3		    4		     5		     6</a:t>
            </a:r>
            <a:r>
              <a:rPr lang="en-US" sz="4400" b="1" dirty="0">
                <a:solidFill>
                  <a:schemeClr val="accent1"/>
                </a:solidFill>
                <a:latin typeface="Avenir Book" charset="0"/>
                <a:ea typeface="Avenir Book" charset="0"/>
                <a:cs typeface="Avenir Book" charset="0"/>
              </a:rPr>
              <a:t>		</a:t>
            </a:r>
          </a:p>
        </p:txBody>
      </p:sp>
      <p:sp>
        <p:nvSpPr>
          <p:cNvPr id="21" name="TextBox 20">
            <a:extLst>
              <a:ext uri="{FF2B5EF4-FFF2-40B4-BE49-F238E27FC236}">
                <a16:creationId xmlns:a16="http://schemas.microsoft.com/office/drawing/2014/main" id="{296229E2-AEBD-8B43-BDD7-7DA32709A577}"/>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chemeClr val="accent2"/>
                </a:solidFill>
                <a:latin typeface="Avenir Book" charset="0"/>
                <a:ea typeface="Avenir Book" charset="0"/>
                <a:cs typeface="Avenir Book" charset="0"/>
              </a:rPr>
              <a:t>1024	 2048</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22" name="Rectangle 21">
            <a:extLst>
              <a:ext uri="{FF2B5EF4-FFF2-40B4-BE49-F238E27FC236}">
                <a16:creationId xmlns:a16="http://schemas.microsoft.com/office/drawing/2014/main" id="{7815614E-4950-D446-A2B0-D9F6A1EE6A24}"/>
              </a:ext>
            </a:extLst>
          </p:cNvPr>
          <p:cNvSpPr/>
          <p:nvPr/>
        </p:nvSpPr>
        <p:spPr>
          <a:xfrm>
            <a:off x="485518" y="2425495"/>
            <a:ext cx="5173878" cy="246778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C949EC5-876C-DB40-9173-69881BCB7A9F}"/>
              </a:ext>
            </a:extLst>
          </p:cNvPr>
          <p:cNvSpPr/>
          <p:nvPr/>
        </p:nvSpPr>
        <p:spPr>
          <a:xfrm>
            <a:off x="6174002" y="2397211"/>
            <a:ext cx="3711403" cy="246778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990EE45-FBFA-A14A-BF07-7300CC7AA9E9}"/>
              </a:ext>
            </a:extLst>
          </p:cNvPr>
          <p:cNvSpPr/>
          <p:nvPr/>
        </p:nvSpPr>
        <p:spPr>
          <a:xfrm>
            <a:off x="10078737" y="2397211"/>
            <a:ext cx="1586042" cy="2467781"/>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Elbow Connector 25">
            <a:extLst>
              <a:ext uri="{FF2B5EF4-FFF2-40B4-BE49-F238E27FC236}">
                <a16:creationId xmlns:a16="http://schemas.microsoft.com/office/drawing/2014/main" id="{77D546FF-312F-B74A-9634-0368761CDAB4}"/>
              </a:ext>
            </a:extLst>
          </p:cNvPr>
          <p:cNvCxnSpPr>
            <a:cxnSpLocks/>
            <a:stCxn id="22" idx="1"/>
            <a:endCxn id="4" idx="1"/>
          </p:cNvCxnSpPr>
          <p:nvPr/>
        </p:nvCxnSpPr>
        <p:spPr>
          <a:xfrm rot="10800000" flipH="1" flipV="1">
            <a:off x="485517" y="3659386"/>
            <a:ext cx="1022007" cy="2097626"/>
          </a:xfrm>
          <a:prstGeom prst="bentConnector3">
            <a:avLst>
              <a:gd name="adj1" fmla="val -22368"/>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723A796-33BA-2942-BF58-947CC577E151}"/>
              </a:ext>
            </a:extLst>
          </p:cNvPr>
          <p:cNvCxnSpPr>
            <a:cxnSpLocks/>
            <a:stCxn id="4" idx="3"/>
            <a:endCxn id="24" idx="0"/>
          </p:cNvCxnSpPr>
          <p:nvPr/>
        </p:nvCxnSpPr>
        <p:spPr>
          <a:xfrm flipV="1">
            <a:off x="4682926" y="2397211"/>
            <a:ext cx="6188832" cy="3359801"/>
          </a:xfrm>
          <a:prstGeom prst="bentConnector4">
            <a:avLst>
              <a:gd name="adj1" fmla="val 20432"/>
              <a:gd name="adj2" fmla="val 106804"/>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6F433E24-0A27-3F43-98DA-9AC341512E28}"/>
              </a:ext>
            </a:extLst>
          </p:cNvPr>
          <p:cNvCxnSpPr>
            <a:cxnSpLocks/>
            <a:stCxn id="24" idx="2"/>
            <a:endCxn id="36" idx="0"/>
          </p:cNvCxnSpPr>
          <p:nvPr/>
        </p:nvCxnSpPr>
        <p:spPr>
          <a:xfrm rot="16200000" flipH="1">
            <a:off x="10548972" y="5187778"/>
            <a:ext cx="646507" cy="934"/>
          </a:xfrm>
          <a:prstGeom prst="bentConnector3">
            <a:avLst>
              <a:gd name="adj1" fmla="val 50000"/>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CB0D7BD-B461-F547-B849-037DE2E1BB87}"/>
              </a:ext>
            </a:extLst>
          </p:cNvPr>
          <p:cNvSpPr txBox="1"/>
          <p:nvPr/>
        </p:nvSpPr>
        <p:spPr>
          <a:xfrm>
            <a:off x="9524242" y="5511499"/>
            <a:ext cx="2696899" cy="1077218"/>
          </a:xfrm>
          <a:prstGeom prst="rect">
            <a:avLst/>
          </a:prstGeom>
          <a:noFill/>
        </p:spPr>
        <p:txBody>
          <a:bodyPr wrap="square" rtlCol="0">
            <a:spAutoFit/>
          </a:bodyPr>
          <a:lstStyle/>
          <a:p>
            <a:pPr algn="ctr"/>
            <a:r>
              <a:rPr lang="en-US" sz="3200" dirty="0">
                <a:solidFill>
                  <a:schemeClr val="accent6"/>
                </a:solidFill>
              </a:rPr>
              <a:t>MAPE = 0%</a:t>
            </a:r>
          </a:p>
          <a:p>
            <a:pPr algn="ctr"/>
            <a:r>
              <a:rPr lang="en-US" sz="3200" dirty="0">
                <a:solidFill>
                  <a:schemeClr val="accent6"/>
                </a:solidFill>
              </a:rPr>
              <a:t>Good!</a:t>
            </a:r>
          </a:p>
        </p:txBody>
      </p:sp>
    </p:spTree>
    <p:extLst>
      <p:ext uri="{BB962C8B-B14F-4D97-AF65-F5344CB8AC3E}">
        <p14:creationId xmlns:p14="http://schemas.microsoft.com/office/powerpoint/2010/main" val="3542553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3" name="Rectangle 2"/>
          <p:cNvSpPr/>
          <p:nvPr/>
        </p:nvSpPr>
        <p:spPr>
          <a:xfrm>
            <a:off x="516997" y="1646744"/>
            <a:ext cx="5583677"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Train</a:t>
            </a:r>
          </a:p>
        </p:txBody>
      </p:sp>
      <p:sp>
        <p:nvSpPr>
          <p:cNvPr id="9" name="Rectangle 8"/>
          <p:cNvSpPr/>
          <p:nvPr/>
        </p:nvSpPr>
        <p:spPr>
          <a:xfrm>
            <a:off x="5439194" y="3447507"/>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Avenir Book" charset="0"/>
                <a:ea typeface="Avenir Book" charset="0"/>
                <a:cs typeface="Avenir Book" charset="0"/>
              </a:rPr>
              <a:t>Validate</a:t>
            </a:r>
            <a:endParaRPr lang="en-US" sz="3600" dirty="0">
              <a:latin typeface="Avenir Book" charset="0"/>
              <a:ea typeface="Avenir Book" charset="0"/>
              <a:cs typeface="Avenir Book" charset="0"/>
            </a:endParaRPr>
          </a:p>
        </p:txBody>
      </p:sp>
      <p:sp>
        <p:nvSpPr>
          <p:cNvPr id="13" name="Rectangle 12"/>
          <p:cNvSpPr/>
          <p:nvPr/>
        </p:nvSpPr>
        <p:spPr>
          <a:xfrm>
            <a:off x="3009856" y="2938306"/>
            <a:ext cx="2729463" cy="523220"/>
          </a:xfrm>
          <a:prstGeom prst="rect">
            <a:avLst/>
          </a:prstGeom>
        </p:spPr>
        <p:txBody>
          <a:bodyPr wrap="square">
            <a:spAutoFit/>
          </a:bodyPr>
          <a:lstStyle/>
          <a:p>
            <a:pPr marL="742950" indent="-742950">
              <a:buFont typeface="Arial" charset="0"/>
              <a:buNone/>
              <a:defRPr/>
            </a:pPr>
            <a:r>
              <a:rPr lang="en-US" sz="2800" dirty="0">
                <a:solidFill>
                  <a:srgbClr val="0070C0"/>
                </a:solidFill>
                <a:latin typeface="Helvetica Neue Thin" charset="0"/>
                <a:ea typeface="Helvetica Neue Thin" charset="0"/>
                <a:cs typeface="Helvetica Neue Thin" charset="0"/>
              </a:rPr>
              <a:t>Run regression</a:t>
            </a:r>
          </a:p>
        </p:txBody>
      </p:sp>
      <p:cxnSp>
        <p:nvCxnSpPr>
          <p:cNvPr id="22" name="Elbow Connector 21"/>
          <p:cNvCxnSpPr>
            <a:stCxn id="3" idx="2"/>
            <a:endCxn id="13" idx="1"/>
          </p:cNvCxnSpPr>
          <p:nvPr/>
        </p:nvCxnSpPr>
        <p:spPr>
          <a:xfrm rot="5400000">
            <a:off x="2839960" y="2731040"/>
            <a:ext cx="638772" cy="298980"/>
          </a:xfrm>
          <a:prstGeom prst="bentConnector4">
            <a:avLst>
              <a:gd name="adj1" fmla="val 29522"/>
              <a:gd name="adj2" fmla="val 17646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3" idx="2"/>
            <a:endCxn id="9" idx="1"/>
          </p:cNvCxnSpPr>
          <p:nvPr/>
        </p:nvCxnSpPr>
        <p:spPr>
          <a:xfrm rot="16200000" flipH="1">
            <a:off x="4685301" y="3150813"/>
            <a:ext cx="443181"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9" idx="0"/>
            <a:endCxn id="3" idx="3"/>
          </p:cNvCxnSpPr>
          <p:nvPr/>
        </p:nvCxnSpPr>
        <p:spPr>
          <a:xfrm rot="16200000" flipV="1">
            <a:off x="5654704" y="2549915"/>
            <a:ext cx="1343563" cy="45162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8168656" y="1439168"/>
            <a:ext cx="3698223" cy="3785652"/>
          </a:xfrm>
          <a:prstGeom prst="rect">
            <a:avLst/>
          </a:prstGeom>
        </p:spPr>
        <p:txBody>
          <a:bodyPr wrap="square">
            <a:spAutoFit/>
          </a:bodyPr>
          <a:lstStyle/>
          <a:p>
            <a:pPr>
              <a:defRPr/>
            </a:pPr>
            <a:r>
              <a:rPr lang="en-US" sz="2400" b="1" i="1" u="sng" dirty="0">
                <a:solidFill>
                  <a:srgbClr val="0070C0"/>
                </a:solidFill>
                <a:latin typeface="Helvetica Neue Thin" charset="0"/>
                <a:ea typeface="Helvetica Neue Thin" charset="0"/>
                <a:cs typeface="Helvetica Neue Thin" charset="0"/>
              </a:rPr>
              <a:t>PROS</a:t>
            </a:r>
            <a:r>
              <a:rPr lang="en-US" sz="2400" b="1" i="1" dirty="0">
                <a:solidFill>
                  <a:srgbClr val="0070C0"/>
                </a:solidFill>
                <a:latin typeface="Helvetica Neue Thin" charset="0"/>
                <a:ea typeface="Helvetica Neue Thin" charset="0"/>
                <a:cs typeface="Helvetica Neue Thin" charset="0"/>
              </a:rPr>
              <a:t>: Good</a:t>
            </a:r>
            <a:r>
              <a:rPr lang="en-US" sz="2400" i="1" dirty="0">
                <a:solidFill>
                  <a:srgbClr val="0070C0"/>
                </a:solidFill>
                <a:latin typeface="Helvetica Neue Thin" charset="0"/>
                <a:ea typeface="Helvetica Neue Thin" charset="0"/>
                <a:cs typeface="Helvetica Neue Thin" charset="0"/>
              </a:rPr>
              <a:t> for quick and dirty comparison of model accuracy.</a:t>
            </a:r>
          </a:p>
          <a:p>
            <a:pPr>
              <a:defRPr/>
            </a:pPr>
            <a:endParaRPr lang="en-US" sz="2400" i="1" dirty="0">
              <a:solidFill>
                <a:srgbClr val="0070C0"/>
              </a:solidFill>
              <a:latin typeface="Helvetica Neue Thin" charset="0"/>
              <a:ea typeface="Helvetica Neue Thin" charset="0"/>
              <a:cs typeface="Helvetica Neue Thin" charset="0"/>
            </a:endParaRPr>
          </a:p>
          <a:p>
            <a:pPr>
              <a:defRPr/>
            </a:pPr>
            <a:r>
              <a:rPr lang="en-US" sz="2400" i="1" u="sng" dirty="0">
                <a:solidFill>
                  <a:srgbClr val="0070C0"/>
                </a:solidFill>
                <a:latin typeface="Helvetica Neue Thin" charset="0"/>
                <a:ea typeface="Helvetica Neue Thin" charset="0"/>
                <a:cs typeface="Helvetica Neue Thin" charset="0"/>
              </a:rPr>
              <a:t>CONS</a:t>
            </a:r>
            <a:r>
              <a:rPr lang="en-US" sz="2400" i="1" dirty="0">
                <a:solidFill>
                  <a:srgbClr val="0070C0"/>
                </a:solidFill>
                <a:latin typeface="Helvetica Neue Thin" charset="0"/>
                <a:ea typeface="Helvetica Neue Thin" charset="0"/>
                <a:cs typeface="Helvetica Neue Thin" charset="0"/>
              </a:rPr>
              <a:t>: Bad as model accuracy is based on only a couple of subsamples – higher variance when sample is split into large chunks.</a:t>
            </a:r>
            <a:endParaRPr lang="en-US" sz="2400" dirty="0">
              <a:solidFill>
                <a:srgbClr val="0070C0"/>
              </a:solidFill>
              <a:latin typeface="Helvetica Neue Thin" charset="0"/>
              <a:ea typeface="Helvetica Neue Thin" charset="0"/>
              <a:cs typeface="Helvetica Neue Thin" charset="0"/>
            </a:endParaRPr>
          </a:p>
        </p:txBody>
      </p:sp>
      <p:sp>
        <p:nvSpPr>
          <p:cNvPr id="35" name="Rectangle 34"/>
          <p:cNvSpPr/>
          <p:nvPr/>
        </p:nvSpPr>
        <p:spPr>
          <a:xfrm>
            <a:off x="5439194" y="4959672"/>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Test</a:t>
            </a:r>
          </a:p>
        </p:txBody>
      </p:sp>
      <p:cxnSp>
        <p:nvCxnSpPr>
          <p:cNvPr id="36" name="Elbow Connector 35"/>
          <p:cNvCxnSpPr>
            <a:stCxn id="13" idx="2"/>
            <a:endCxn id="35" idx="1"/>
          </p:cNvCxnSpPr>
          <p:nvPr/>
        </p:nvCxnSpPr>
        <p:spPr>
          <a:xfrm rot="16200000" flipH="1">
            <a:off x="3929218" y="3906896"/>
            <a:ext cx="1955346" cy="106460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0144E1F-AE3E-094D-9BDD-0758BD0CD744}"/>
              </a:ext>
            </a:extLst>
          </p:cNvPr>
          <p:cNvSpPr/>
          <p:nvPr/>
        </p:nvSpPr>
        <p:spPr>
          <a:xfrm>
            <a:off x="-641660" y="622902"/>
            <a:ext cx="3651516"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Pros/Cons</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24957775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62</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10" name="Rectangle 9"/>
          <p:cNvSpPr/>
          <p:nvPr/>
        </p:nvSpPr>
        <p:spPr>
          <a:xfrm>
            <a:off x="-641660" y="622902"/>
            <a:ext cx="7875580"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K-folds cross validation (</a:t>
            </a:r>
            <a:r>
              <a:rPr lang="en-US" sz="4000" dirty="0" err="1">
                <a:solidFill>
                  <a:schemeClr val="bg1"/>
                </a:solidFill>
                <a:latin typeface="Avenir Book" charset="0"/>
                <a:ea typeface="Avenir Book" charset="0"/>
                <a:cs typeface="Avenir Book" charset="0"/>
              </a:rPr>
              <a:t>kCV</a:t>
            </a:r>
            <a:r>
              <a:rPr lang="en-US" sz="4000" dirty="0">
                <a:solidFill>
                  <a:schemeClr val="bg1"/>
                </a:solidFill>
                <a:latin typeface="Avenir Book" charset="0"/>
                <a:ea typeface="Avenir Book" charset="0"/>
                <a:cs typeface="Avenir Book" charset="0"/>
              </a:rPr>
              <a:t>)</a:t>
            </a:r>
            <a:endParaRPr lang="en-US" sz="3600" dirty="0">
              <a:solidFill>
                <a:schemeClr val="bg1"/>
              </a:solidFill>
              <a:latin typeface="Avenir Book" charset="0"/>
              <a:ea typeface="Avenir Book" charset="0"/>
              <a:cs typeface="Avenir Book" charset="0"/>
            </a:endParaRPr>
          </a:p>
        </p:txBody>
      </p:sp>
      <p:sp>
        <p:nvSpPr>
          <p:cNvPr id="8" name="Rectangle 7"/>
          <p:cNvSpPr/>
          <p:nvPr/>
        </p:nvSpPr>
        <p:spPr>
          <a:xfrm>
            <a:off x="1147864" y="1969238"/>
            <a:ext cx="10700425" cy="2554545"/>
          </a:xfrm>
          <a:prstGeom prst="rect">
            <a:avLst/>
          </a:prstGeom>
        </p:spPr>
        <p:txBody>
          <a:bodyPr wrap="square">
            <a:spAutoFit/>
          </a:bodyPr>
          <a:lstStyle/>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Split data into k groups</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Run a model on (k -1) groups</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Predict the k</a:t>
            </a:r>
            <a:r>
              <a:rPr lang="en-US" sz="3200" baseline="30000" dirty="0">
                <a:solidFill>
                  <a:srgbClr val="0070C0"/>
                </a:solidFill>
                <a:latin typeface="Helvetica Neue Thin" charset="0"/>
                <a:ea typeface="Helvetica Neue Thin" charset="0"/>
                <a:cs typeface="Helvetica Neue Thin" charset="0"/>
              </a:rPr>
              <a:t>th</a:t>
            </a:r>
            <a:r>
              <a:rPr lang="en-US" sz="3200" dirty="0">
                <a:solidFill>
                  <a:srgbClr val="0070C0"/>
                </a:solidFill>
                <a:latin typeface="Helvetica Neue Thin" charset="0"/>
                <a:ea typeface="Helvetica Neue Thin" charset="0"/>
                <a:cs typeface="Helvetica Neue Thin" charset="0"/>
              </a:rPr>
              <a:t> group</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Cycle through until all k groups are predicted</a:t>
            </a:r>
          </a:p>
          <a:p>
            <a:pPr marL="742950" indent="-742950">
              <a:buFont typeface="Arial" charset="0"/>
              <a:buChar char="•"/>
              <a:defRPr/>
            </a:pPr>
            <a:r>
              <a:rPr lang="en-US" sz="3200" dirty="0">
                <a:solidFill>
                  <a:srgbClr val="0070C0"/>
                </a:solidFill>
                <a:latin typeface="Helvetica Neue Thin" charset="0"/>
                <a:ea typeface="Helvetica Neue Thin" charset="0"/>
                <a:cs typeface="Helvetica Neue Thin" charset="0"/>
              </a:rPr>
              <a:t>More k’s means lower variance on accuracy estimate</a:t>
            </a:r>
          </a:p>
        </p:txBody>
      </p:sp>
      <p:sp>
        <p:nvSpPr>
          <p:cNvPr id="9" name="Rectangle 8"/>
          <p:cNvSpPr/>
          <p:nvPr/>
        </p:nvSpPr>
        <p:spPr>
          <a:xfrm>
            <a:off x="1147864"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k = 1</a:t>
            </a:r>
          </a:p>
        </p:txBody>
      </p:sp>
      <p:sp>
        <p:nvSpPr>
          <p:cNvPr id="11" name="Rectangle 10"/>
          <p:cNvSpPr/>
          <p:nvPr/>
        </p:nvSpPr>
        <p:spPr>
          <a:xfrm>
            <a:off x="3374066"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k = 2</a:t>
            </a:r>
          </a:p>
        </p:txBody>
      </p:sp>
      <p:sp>
        <p:nvSpPr>
          <p:cNvPr id="12" name="Rectangle 11"/>
          <p:cNvSpPr/>
          <p:nvPr/>
        </p:nvSpPr>
        <p:spPr>
          <a:xfrm>
            <a:off x="5600268"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Avenir Book" charset="0"/>
                <a:ea typeface="Avenir Book" charset="0"/>
                <a:cs typeface="Avenir Book" charset="0"/>
              </a:rPr>
              <a:t>k = 3</a:t>
            </a:r>
          </a:p>
        </p:txBody>
      </p:sp>
      <p:sp>
        <p:nvSpPr>
          <p:cNvPr id="13" name="Rectangle 12"/>
          <p:cNvSpPr/>
          <p:nvPr/>
        </p:nvSpPr>
        <p:spPr>
          <a:xfrm>
            <a:off x="7826470" y="5162234"/>
            <a:ext cx="2226202" cy="9144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Avenir Book" charset="0"/>
                <a:ea typeface="Avenir Book" charset="0"/>
                <a:cs typeface="Avenir Book" charset="0"/>
              </a:rPr>
              <a:t>k = 4</a:t>
            </a:r>
            <a:endParaRPr lang="en-US" sz="3600" dirty="0">
              <a:latin typeface="Avenir Book" charset="0"/>
              <a:ea typeface="Avenir Book" charset="0"/>
              <a:cs typeface="Avenir Book" charset="0"/>
            </a:endParaRPr>
          </a:p>
        </p:txBody>
      </p:sp>
    </p:spTree>
    <p:extLst>
      <p:ext uri="{BB962C8B-B14F-4D97-AF65-F5344CB8AC3E}">
        <p14:creationId xmlns:p14="http://schemas.microsoft.com/office/powerpoint/2010/main" val="3627960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63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0" name="Rectangle 9"/>
          <p:cNvSpPr/>
          <p:nvPr/>
        </p:nvSpPr>
        <p:spPr>
          <a:xfrm>
            <a:off x="4038599" y="552870"/>
            <a:ext cx="7947455" cy="1323439"/>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1: Randomly split data into</a:t>
            </a:r>
          </a:p>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K-folds (k = 4 below)</a:t>
            </a:r>
          </a:p>
        </p:txBody>
      </p:sp>
      <p:sp>
        <p:nvSpPr>
          <p:cNvPr id="3" name="TextBox 2"/>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a:t>
            </a:r>
            <a:r>
              <a:rPr lang="en-US" sz="4400" b="1" dirty="0">
                <a:solidFill>
                  <a:schemeClr val="accent1"/>
                </a:solidFill>
                <a:latin typeface="Avenir Book" charset="0"/>
                <a:ea typeface="Avenir Book" charset="0"/>
                <a:cs typeface="Avenir Book" charset="0"/>
              </a:rPr>
              <a:t>		</a:t>
            </a:r>
            <a:r>
              <a:rPr lang="en-US" sz="4400" b="1" dirty="0">
                <a:solidFill>
                  <a:srgbClr val="7030A0"/>
                </a:solidFill>
                <a:latin typeface="Avenir Book" charset="0"/>
                <a:ea typeface="Avenir Book" charset="0"/>
                <a:cs typeface="Avenir Book" charset="0"/>
              </a:rPr>
              <a:t>16		 32	 	 64</a:t>
            </a:r>
          </a:p>
          <a:p>
            <a:pPr>
              <a:lnSpc>
                <a:spcPct val="40000"/>
              </a:lnSpc>
            </a:pPr>
            <a:r>
              <a:rPr lang="en-US" dirty="0">
                <a:solidFill>
                  <a:schemeClr val="accent1"/>
                </a:solidFill>
                <a:latin typeface="Avenir Book" charset="0"/>
                <a:ea typeface="Avenir Book" charset="0"/>
                <a:cs typeface="Avenir Book" charset="0"/>
              </a:rPr>
              <a:t> 1		 2		 3		    4		     5		     6</a:t>
            </a:r>
            <a:r>
              <a:rPr lang="en-US" sz="4400" b="1" dirty="0">
                <a:solidFill>
                  <a:schemeClr val="accent1"/>
                </a:solidFill>
                <a:latin typeface="Avenir Book" charset="0"/>
                <a:ea typeface="Avenir Book" charset="0"/>
                <a:cs typeface="Avenir Book" charset="0"/>
              </a:rPr>
              <a:t>		</a:t>
            </a: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1</a:t>
            </a:r>
            <a:endParaRPr lang="en-US" sz="3600" dirty="0">
              <a:solidFill>
                <a:schemeClr val="bg1"/>
              </a:solidFill>
              <a:latin typeface="Avenir Book" charset="0"/>
              <a:ea typeface="Avenir Book" charset="0"/>
              <a:cs typeface="Avenir Book" charset="0"/>
            </a:endParaRPr>
          </a:p>
        </p:txBody>
      </p:sp>
      <p:sp>
        <p:nvSpPr>
          <p:cNvPr id="9" name="TextBox 8">
            <a:extLst>
              <a:ext uri="{FF2B5EF4-FFF2-40B4-BE49-F238E27FC236}">
                <a16:creationId xmlns:a16="http://schemas.microsoft.com/office/drawing/2014/main" id="{04B4DC42-F803-C040-81D0-99E47942FF3E}"/>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chemeClr val="accent2"/>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1024	 2048	 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19" name="Rectangle 18">
            <a:extLst>
              <a:ext uri="{FF2B5EF4-FFF2-40B4-BE49-F238E27FC236}">
                <a16:creationId xmlns:a16="http://schemas.microsoft.com/office/drawing/2014/main" id="{E6A62EC3-AE85-5644-A02A-0C8A69F7183D}"/>
              </a:ext>
            </a:extLst>
          </p:cNvPr>
          <p:cNvSpPr/>
          <p:nvPr/>
        </p:nvSpPr>
        <p:spPr>
          <a:xfrm>
            <a:off x="485517" y="2527095"/>
            <a:ext cx="5495153" cy="1130505"/>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206B01-C2C2-EF41-91FC-38E0A7703CA4}"/>
              </a:ext>
            </a:extLst>
          </p:cNvPr>
          <p:cNvSpPr/>
          <p:nvPr/>
        </p:nvSpPr>
        <p:spPr>
          <a:xfrm>
            <a:off x="485517" y="3837580"/>
            <a:ext cx="5495153" cy="1024780"/>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8EBED61-D21D-3A46-9576-ED540A403956}"/>
              </a:ext>
            </a:extLst>
          </p:cNvPr>
          <p:cNvSpPr/>
          <p:nvPr/>
        </p:nvSpPr>
        <p:spPr>
          <a:xfrm>
            <a:off x="6235784" y="2527095"/>
            <a:ext cx="5495153" cy="1130505"/>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579A56-7065-D141-9E56-73DD9DB637BD}"/>
              </a:ext>
            </a:extLst>
          </p:cNvPr>
          <p:cNvSpPr/>
          <p:nvPr/>
        </p:nvSpPr>
        <p:spPr>
          <a:xfrm>
            <a:off x="6235784" y="3837580"/>
            <a:ext cx="5495153" cy="102478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8612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3ECCFB2-48A1-6F44-B4D4-939D8A68E6CB}"/>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		16		 32	 	 64</a:t>
            </a:r>
          </a:p>
          <a:p>
            <a:pPr>
              <a:lnSpc>
                <a:spcPct val="40000"/>
              </a:lnSpc>
            </a:pPr>
            <a:r>
              <a:rPr lang="en-US" dirty="0">
                <a:solidFill>
                  <a:srgbClr val="00B0F0"/>
                </a:solidFill>
                <a:latin typeface="Avenir Book" charset="0"/>
                <a:ea typeface="Avenir Book" charset="0"/>
                <a:cs typeface="Avenir Book" charset="0"/>
              </a:rPr>
              <a:t> 1		 2		 3		    4		     5		     6</a:t>
            </a:r>
            <a:r>
              <a:rPr lang="en-US" sz="4400" b="1" dirty="0">
                <a:solidFill>
                  <a:srgbClr val="00B0F0"/>
                </a:solidFill>
                <a:latin typeface="Avenir Book" charset="0"/>
                <a:ea typeface="Avenir Book" charset="0"/>
                <a:cs typeface="Avenir Book" charset="0"/>
              </a:rPr>
              <a:t>		</a:t>
            </a: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2-1</a:t>
            </a:r>
            <a:endParaRPr lang="en-US" sz="3600" dirty="0">
              <a:solidFill>
                <a:schemeClr val="bg1"/>
              </a:solidFill>
              <a:latin typeface="Avenir Book" charset="0"/>
              <a:ea typeface="Avenir Book" charset="0"/>
              <a:cs typeface="Avenir Book" charset="0"/>
            </a:endParaRPr>
          </a:p>
        </p:txBody>
      </p:sp>
      <p:sp>
        <p:nvSpPr>
          <p:cNvPr id="16" name="Slide Number Placeholder 1">
            <a:extLst>
              <a:ext uri="{FF2B5EF4-FFF2-40B4-BE49-F238E27FC236}">
                <a16:creationId xmlns:a16="http://schemas.microsoft.com/office/drawing/2014/main" id="{394E4172-9605-BE4D-B35C-330CE933C7D6}"/>
              </a:ext>
            </a:extLst>
          </p:cNvPr>
          <p:cNvSpPr>
            <a:spLocks noGrp="1"/>
          </p:cNvSpPr>
          <p:nvPr>
            <p:ph type="sldNum" sz="quarter" idx="12"/>
          </p:nvPr>
        </p:nvSpPr>
        <p:spPr>
          <a:xfrm>
            <a:off x="8510270" y="6373821"/>
            <a:ext cx="2743200" cy="365125"/>
          </a:xfrm>
        </p:spPr>
        <p:txBody>
          <a:bodyPr/>
          <a:lstStyle/>
          <a:p>
            <a:fld id="{150819AE-02FA-3749-BFC2-030922A62D98}" type="slidenum">
              <a:rPr lang="en-US" smtClean="0"/>
              <a:t>64</a:t>
            </a:fld>
            <a:endParaRPr lang="en-US"/>
          </a:p>
        </p:txBody>
      </p:sp>
      <p:sp>
        <p:nvSpPr>
          <p:cNvPr id="17" name="Rectangle 16">
            <a:extLst>
              <a:ext uri="{FF2B5EF4-FFF2-40B4-BE49-F238E27FC236}">
                <a16:creationId xmlns:a16="http://schemas.microsoft.com/office/drawing/2014/main" id="{26256715-5B0A-2C43-96DD-3512316AE97F}"/>
              </a:ext>
            </a:extLst>
          </p:cNvPr>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9" name="TextBox 18">
            <a:extLst>
              <a:ext uri="{FF2B5EF4-FFF2-40B4-BE49-F238E27FC236}">
                <a16:creationId xmlns:a16="http://schemas.microsoft.com/office/drawing/2014/main" id="{11A0DD21-52EC-3C4A-A93F-D92584FD7FF2}"/>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chemeClr val="accent6"/>
                </a:solidFill>
                <a:latin typeface="Avenir Book" charset="0"/>
                <a:ea typeface="Avenir Book" charset="0"/>
                <a:cs typeface="Avenir Book" charset="0"/>
              </a:rPr>
              <a:t>1024	 2048	 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30" name="Rectangle 29">
            <a:extLst>
              <a:ext uri="{FF2B5EF4-FFF2-40B4-BE49-F238E27FC236}">
                <a16:creationId xmlns:a16="http://schemas.microsoft.com/office/drawing/2014/main" id="{68856938-B17A-C245-8A13-01175867B41A}"/>
              </a:ext>
            </a:extLst>
          </p:cNvPr>
          <p:cNvSpPr/>
          <p:nvPr/>
        </p:nvSpPr>
        <p:spPr>
          <a:xfrm>
            <a:off x="6235784" y="3837580"/>
            <a:ext cx="5495153" cy="102478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97F2AE0F-8AF1-2646-9AF5-77CFE789B093}"/>
              </a:ext>
            </a:extLst>
          </p:cNvPr>
          <p:cNvSpPr/>
          <p:nvPr/>
        </p:nvSpPr>
        <p:spPr>
          <a:xfrm>
            <a:off x="482600" y="2489200"/>
            <a:ext cx="11277600" cy="2413000"/>
          </a:xfrm>
          <a:custGeom>
            <a:avLst/>
            <a:gdLst>
              <a:gd name="connsiteX0" fmla="*/ 11277600 w 11277600"/>
              <a:gd name="connsiteY0" fmla="*/ 0 h 2413000"/>
              <a:gd name="connsiteX1" fmla="*/ 0 w 11277600"/>
              <a:gd name="connsiteY1" fmla="*/ 50800 h 2413000"/>
              <a:gd name="connsiteX2" fmla="*/ 0 w 11277600"/>
              <a:gd name="connsiteY2" fmla="*/ 2413000 h 2413000"/>
              <a:gd name="connsiteX3" fmla="*/ 5638800 w 11277600"/>
              <a:gd name="connsiteY3" fmla="*/ 2362200 h 2413000"/>
              <a:gd name="connsiteX4" fmla="*/ 5613400 w 11277600"/>
              <a:gd name="connsiteY4" fmla="*/ 1168400 h 2413000"/>
              <a:gd name="connsiteX5" fmla="*/ 11277600 w 11277600"/>
              <a:gd name="connsiteY5" fmla="*/ 1168400 h 2413000"/>
              <a:gd name="connsiteX6" fmla="*/ 11277600 w 11277600"/>
              <a:gd name="connsiteY6" fmla="*/ 0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600" h="2413000">
                <a:moveTo>
                  <a:pt x="11277600" y="0"/>
                </a:moveTo>
                <a:lnTo>
                  <a:pt x="0" y="50800"/>
                </a:lnTo>
                <a:lnTo>
                  <a:pt x="0" y="2413000"/>
                </a:lnTo>
                <a:lnTo>
                  <a:pt x="5638800" y="2362200"/>
                </a:lnTo>
                <a:lnTo>
                  <a:pt x="5613400" y="1168400"/>
                </a:lnTo>
                <a:lnTo>
                  <a:pt x="11277600" y="1168400"/>
                </a:lnTo>
                <a:lnTo>
                  <a:pt x="11277600" y="0"/>
                </a:lnTo>
                <a:close/>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12DC9BE-717A-E24B-AA1E-660EC8FF71C6}"/>
              </a:ext>
            </a:extLst>
          </p:cNvPr>
          <p:cNvSpPr/>
          <p:nvPr/>
        </p:nvSpPr>
        <p:spPr>
          <a:xfrm>
            <a:off x="4038599" y="552870"/>
            <a:ext cx="7947455" cy="1261884"/>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2: </a:t>
            </a:r>
            <a:r>
              <a:rPr lang="en-US" sz="3600" b="1" dirty="0">
                <a:solidFill>
                  <a:srgbClr val="00B0F0"/>
                </a:solidFill>
                <a:latin typeface="Helvetica Neue Light" panose="02000503000000020004" pitchFamily="2" charset="0"/>
                <a:ea typeface="Helvetica Neue Light" panose="02000503000000020004" pitchFamily="2" charset="0"/>
                <a:cs typeface="Helvetica Neue Light" panose="02000503000000020004" pitchFamily="2" charset="0"/>
              </a:rPr>
              <a:t>Build model using k-1 folds</a:t>
            </a:r>
          </a:p>
          <a:p>
            <a:pPr algn="r">
              <a:defRPr/>
            </a:pPr>
            <a:r>
              <a:rPr lang="en-US" sz="3600" b="1" dirty="0">
                <a:solidFill>
                  <a:schemeClr val="accent6"/>
                </a:solidFill>
                <a:latin typeface="Helvetica Neue Light" panose="02000503000000020004" pitchFamily="2" charset="0"/>
                <a:ea typeface="Helvetica Neue Light" panose="02000503000000020004" pitchFamily="2" charset="0"/>
                <a:cs typeface="Helvetica Neue Light" panose="02000503000000020004" pitchFamily="2" charset="0"/>
              </a:rPr>
              <a:t>Predict on the kth, Record accuracy</a:t>
            </a:r>
            <a:endParaRPr lang="en-US" sz="4000" dirty="0">
              <a:solidFill>
                <a:schemeClr val="accent6"/>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939420A-5646-BF46-AFB4-81F073C3DEAF}"/>
                  </a:ext>
                </a:extLst>
              </p:cNvPr>
              <p:cNvSpPr txBox="1"/>
              <p:nvPr/>
            </p:nvSpPr>
            <p:spPr>
              <a:xfrm>
                <a:off x="1507525" y="5279958"/>
                <a:ext cx="3175401" cy="1384995"/>
              </a:xfrm>
              <a:prstGeom prst="rect">
                <a:avLst/>
              </a:prstGeom>
              <a:noFill/>
            </p:spPr>
            <p:txBody>
              <a:bodyPr wrap="square" rtlCol="0">
                <a:spAutoFit/>
              </a:bodyPr>
              <a:lstStyle/>
              <a:p>
                <a:r>
                  <a:rPr lang="en-US" sz="2800" dirty="0">
                    <a:solidFill>
                      <a:srgbClr val="00B0F0"/>
                    </a:solidFill>
                  </a:rPr>
                  <a:t>Looks like the model should be </a:t>
                </a:r>
                <a14:m>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r>
                          <a:rPr lang="en-US" sz="2800" b="1" i="1" smtClean="0">
                            <a:solidFill>
                              <a:srgbClr val="00B0F0"/>
                            </a:solidFill>
                            <a:latin typeface="Cambria Math" panose="02040503050406030204" pitchFamily="18" charset="0"/>
                          </a:rPr>
                          <m:t>.</m:t>
                        </m:r>
                        <m:r>
                          <a:rPr lang="en-US" sz="2800" b="1" i="1" smtClean="0">
                            <a:solidFill>
                              <a:srgbClr val="00B0F0"/>
                            </a:solidFill>
                            <a:latin typeface="Cambria Math" panose="02040503050406030204" pitchFamily="18" charset="0"/>
                          </a:rPr>
                          <m:t>𝟎𝟏</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a14:m>
                <a:endParaRPr lang="en-US" sz="2800" dirty="0">
                  <a:solidFill>
                    <a:srgbClr val="00B0F0"/>
                  </a:solidFill>
                </a:endParaRPr>
              </a:p>
            </p:txBody>
          </p:sp>
        </mc:Choice>
        <mc:Fallback xmlns="">
          <p:sp>
            <p:nvSpPr>
              <p:cNvPr id="32" name="TextBox 31">
                <a:extLst>
                  <a:ext uri="{FF2B5EF4-FFF2-40B4-BE49-F238E27FC236}">
                    <a16:creationId xmlns:a16="http://schemas.microsoft.com/office/drawing/2014/main" id="{2939420A-5646-BF46-AFB4-81F073C3DEAF}"/>
                  </a:ext>
                </a:extLst>
              </p:cNvPr>
              <p:cNvSpPr txBox="1">
                <a:spLocks noRot="1" noChangeAspect="1" noMove="1" noResize="1" noEditPoints="1" noAdjustHandles="1" noChangeArrowheads="1" noChangeShapeType="1" noTextEdit="1"/>
              </p:cNvSpPr>
              <p:nvPr/>
            </p:nvSpPr>
            <p:spPr>
              <a:xfrm>
                <a:off x="1507525" y="5279958"/>
                <a:ext cx="3175401" cy="1384995"/>
              </a:xfrm>
              <a:prstGeom prst="rect">
                <a:avLst/>
              </a:prstGeom>
              <a:blipFill>
                <a:blip r:embed="rId3"/>
                <a:stretch>
                  <a:fillRect l="-3984" t="-4545" r="-5179" b="-6364"/>
                </a:stretch>
              </a:blipFill>
            </p:spPr>
            <p:txBody>
              <a:bodyPr/>
              <a:lstStyle/>
              <a:p>
                <a:r>
                  <a:rPr lang="en-US">
                    <a:noFill/>
                  </a:rPr>
                  <a:t> </a:t>
                </a:r>
              </a:p>
            </p:txBody>
          </p:sp>
        </mc:Fallback>
      </mc:AlternateContent>
      <p:cxnSp>
        <p:nvCxnSpPr>
          <p:cNvPr id="34" name="Elbow Connector 33">
            <a:extLst>
              <a:ext uri="{FF2B5EF4-FFF2-40B4-BE49-F238E27FC236}">
                <a16:creationId xmlns:a16="http://schemas.microsoft.com/office/drawing/2014/main" id="{6053EFB7-4CEC-7042-A90D-9E0E27637629}"/>
              </a:ext>
            </a:extLst>
          </p:cNvPr>
          <p:cNvCxnSpPr>
            <a:cxnSpLocks/>
          </p:cNvCxnSpPr>
          <p:nvPr/>
        </p:nvCxnSpPr>
        <p:spPr>
          <a:xfrm rot="10800000" flipH="1" flipV="1">
            <a:off x="485517" y="3659386"/>
            <a:ext cx="1022007" cy="2097626"/>
          </a:xfrm>
          <a:prstGeom prst="bentConnector3">
            <a:avLst>
              <a:gd name="adj1" fmla="val -22368"/>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DFCAFDA-A7F2-A34D-938B-C86EEF8EA9D2}"/>
              </a:ext>
            </a:extLst>
          </p:cNvPr>
          <p:cNvSpPr txBox="1"/>
          <p:nvPr/>
        </p:nvSpPr>
        <p:spPr>
          <a:xfrm>
            <a:off x="9063301" y="5434773"/>
            <a:ext cx="2696899" cy="523220"/>
          </a:xfrm>
          <a:prstGeom prst="rect">
            <a:avLst/>
          </a:prstGeom>
          <a:noFill/>
        </p:spPr>
        <p:txBody>
          <a:bodyPr wrap="square" rtlCol="0">
            <a:spAutoFit/>
          </a:bodyPr>
          <a:lstStyle/>
          <a:p>
            <a:pPr algn="ctr"/>
            <a:r>
              <a:rPr lang="en-US" sz="2800" dirty="0">
                <a:solidFill>
                  <a:schemeClr val="accent6"/>
                </a:solidFill>
              </a:rPr>
              <a:t>MAPE = 5.6%</a:t>
            </a:r>
          </a:p>
        </p:txBody>
      </p:sp>
      <p:cxnSp>
        <p:nvCxnSpPr>
          <p:cNvPr id="326" name="Elbow Connector 325">
            <a:extLst>
              <a:ext uri="{FF2B5EF4-FFF2-40B4-BE49-F238E27FC236}">
                <a16:creationId xmlns:a16="http://schemas.microsoft.com/office/drawing/2014/main" id="{5F7C3718-06CF-244D-9CA1-D69B8A2C2CC4}"/>
              </a:ext>
            </a:extLst>
          </p:cNvPr>
          <p:cNvCxnSpPr>
            <a:cxnSpLocks/>
            <a:stCxn id="32" idx="3"/>
            <a:endCxn id="30" idx="2"/>
          </p:cNvCxnSpPr>
          <p:nvPr/>
        </p:nvCxnSpPr>
        <p:spPr>
          <a:xfrm flipV="1">
            <a:off x="4682926" y="4862360"/>
            <a:ext cx="4300435" cy="1110096"/>
          </a:xfrm>
          <a:prstGeom prst="bentConnector2">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Elbow Connector 328">
            <a:extLst>
              <a:ext uri="{FF2B5EF4-FFF2-40B4-BE49-F238E27FC236}">
                <a16:creationId xmlns:a16="http://schemas.microsoft.com/office/drawing/2014/main" id="{EE8BEF9E-9F69-3243-A520-B9B792C7AC47}"/>
              </a:ext>
            </a:extLst>
          </p:cNvPr>
          <p:cNvCxnSpPr>
            <a:cxnSpLocks/>
            <a:stCxn id="30" idx="3"/>
            <a:endCxn id="37" idx="0"/>
          </p:cNvCxnSpPr>
          <p:nvPr/>
        </p:nvCxnSpPr>
        <p:spPr>
          <a:xfrm flipH="1">
            <a:off x="10411751" y="4349970"/>
            <a:ext cx="1319186" cy="1084803"/>
          </a:xfrm>
          <a:prstGeom prst="bentConnector4">
            <a:avLst>
              <a:gd name="adj1" fmla="val -17329"/>
              <a:gd name="adj2" fmla="val 73617"/>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516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3ECCFB2-48A1-6F44-B4D4-939D8A68E6CB}"/>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chemeClr val="accent6"/>
                </a:solidFill>
                <a:latin typeface="Avenir Book" charset="0"/>
                <a:ea typeface="Avenir Book" charset="0"/>
                <a:cs typeface="Avenir Book" charset="0"/>
              </a:rPr>
              <a:t>2		4		8</a:t>
            </a:r>
            <a:r>
              <a:rPr lang="en-US" sz="4400" b="1" dirty="0">
                <a:solidFill>
                  <a:srgbClr val="00B0F0"/>
                </a:solidFill>
                <a:latin typeface="Avenir Book" charset="0"/>
                <a:ea typeface="Avenir Book" charset="0"/>
                <a:cs typeface="Avenir Book" charset="0"/>
              </a:rPr>
              <a:t>		16		 32	 	 64</a:t>
            </a:r>
          </a:p>
          <a:p>
            <a:pPr>
              <a:lnSpc>
                <a:spcPct val="40000"/>
              </a:lnSpc>
            </a:pPr>
            <a:r>
              <a:rPr lang="en-US" dirty="0">
                <a:solidFill>
                  <a:srgbClr val="00B0F0"/>
                </a:solidFill>
                <a:latin typeface="Avenir Book" charset="0"/>
                <a:ea typeface="Avenir Book" charset="0"/>
                <a:cs typeface="Avenir Book" charset="0"/>
              </a:rPr>
              <a:t> 1		 2		 3		    4		     5		     6</a:t>
            </a:r>
            <a:r>
              <a:rPr lang="en-US" sz="4400" b="1" dirty="0">
                <a:solidFill>
                  <a:srgbClr val="00B0F0"/>
                </a:solidFill>
                <a:latin typeface="Avenir Book" charset="0"/>
                <a:ea typeface="Avenir Book" charset="0"/>
                <a:cs typeface="Avenir Book" charset="0"/>
              </a:rPr>
              <a:t>		</a:t>
            </a: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2-1</a:t>
            </a:r>
            <a:endParaRPr lang="en-US" sz="3600" dirty="0">
              <a:solidFill>
                <a:schemeClr val="bg1"/>
              </a:solidFill>
              <a:latin typeface="Avenir Book" charset="0"/>
              <a:ea typeface="Avenir Book" charset="0"/>
              <a:cs typeface="Avenir Book" charset="0"/>
            </a:endParaRPr>
          </a:p>
        </p:txBody>
      </p:sp>
      <p:sp>
        <p:nvSpPr>
          <p:cNvPr id="16" name="Slide Number Placeholder 1">
            <a:extLst>
              <a:ext uri="{FF2B5EF4-FFF2-40B4-BE49-F238E27FC236}">
                <a16:creationId xmlns:a16="http://schemas.microsoft.com/office/drawing/2014/main" id="{394E4172-9605-BE4D-B35C-330CE933C7D6}"/>
              </a:ext>
            </a:extLst>
          </p:cNvPr>
          <p:cNvSpPr>
            <a:spLocks noGrp="1"/>
          </p:cNvSpPr>
          <p:nvPr>
            <p:ph type="sldNum" sz="quarter" idx="12"/>
          </p:nvPr>
        </p:nvSpPr>
        <p:spPr>
          <a:xfrm>
            <a:off x="8510270" y="6373821"/>
            <a:ext cx="2743200" cy="365125"/>
          </a:xfrm>
        </p:spPr>
        <p:txBody>
          <a:bodyPr/>
          <a:lstStyle/>
          <a:p>
            <a:fld id="{150819AE-02FA-3749-BFC2-030922A62D98}" type="slidenum">
              <a:rPr lang="en-US" smtClean="0"/>
              <a:t>65</a:t>
            </a:fld>
            <a:endParaRPr lang="en-US"/>
          </a:p>
        </p:txBody>
      </p:sp>
      <p:sp>
        <p:nvSpPr>
          <p:cNvPr id="17" name="Rectangle 16">
            <a:extLst>
              <a:ext uri="{FF2B5EF4-FFF2-40B4-BE49-F238E27FC236}">
                <a16:creationId xmlns:a16="http://schemas.microsoft.com/office/drawing/2014/main" id="{26256715-5B0A-2C43-96DD-3512316AE97F}"/>
              </a:ext>
            </a:extLst>
          </p:cNvPr>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9" name="TextBox 18">
            <a:extLst>
              <a:ext uri="{FF2B5EF4-FFF2-40B4-BE49-F238E27FC236}">
                <a16:creationId xmlns:a16="http://schemas.microsoft.com/office/drawing/2014/main" id="{11A0DD21-52EC-3C4A-A93F-D92584FD7FF2}"/>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	1024	 2048	 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30" name="Rectangle 29">
            <a:extLst>
              <a:ext uri="{FF2B5EF4-FFF2-40B4-BE49-F238E27FC236}">
                <a16:creationId xmlns:a16="http://schemas.microsoft.com/office/drawing/2014/main" id="{68856938-B17A-C245-8A13-01175867B41A}"/>
              </a:ext>
            </a:extLst>
          </p:cNvPr>
          <p:cNvSpPr/>
          <p:nvPr/>
        </p:nvSpPr>
        <p:spPr>
          <a:xfrm>
            <a:off x="482600" y="2620119"/>
            <a:ext cx="5495153" cy="102478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97F2AE0F-8AF1-2646-9AF5-77CFE789B093}"/>
              </a:ext>
            </a:extLst>
          </p:cNvPr>
          <p:cNvSpPr/>
          <p:nvPr/>
        </p:nvSpPr>
        <p:spPr>
          <a:xfrm rot="10800000">
            <a:off x="482600" y="2489200"/>
            <a:ext cx="11277600" cy="2413000"/>
          </a:xfrm>
          <a:custGeom>
            <a:avLst/>
            <a:gdLst>
              <a:gd name="connsiteX0" fmla="*/ 11277600 w 11277600"/>
              <a:gd name="connsiteY0" fmla="*/ 0 h 2413000"/>
              <a:gd name="connsiteX1" fmla="*/ 0 w 11277600"/>
              <a:gd name="connsiteY1" fmla="*/ 50800 h 2413000"/>
              <a:gd name="connsiteX2" fmla="*/ 0 w 11277600"/>
              <a:gd name="connsiteY2" fmla="*/ 2413000 h 2413000"/>
              <a:gd name="connsiteX3" fmla="*/ 5638800 w 11277600"/>
              <a:gd name="connsiteY3" fmla="*/ 2362200 h 2413000"/>
              <a:gd name="connsiteX4" fmla="*/ 5613400 w 11277600"/>
              <a:gd name="connsiteY4" fmla="*/ 1168400 h 2413000"/>
              <a:gd name="connsiteX5" fmla="*/ 11277600 w 11277600"/>
              <a:gd name="connsiteY5" fmla="*/ 1168400 h 2413000"/>
              <a:gd name="connsiteX6" fmla="*/ 11277600 w 11277600"/>
              <a:gd name="connsiteY6" fmla="*/ 0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600" h="2413000">
                <a:moveTo>
                  <a:pt x="11277600" y="0"/>
                </a:moveTo>
                <a:lnTo>
                  <a:pt x="0" y="50800"/>
                </a:lnTo>
                <a:lnTo>
                  <a:pt x="0" y="2413000"/>
                </a:lnTo>
                <a:lnTo>
                  <a:pt x="5638800" y="2362200"/>
                </a:lnTo>
                <a:lnTo>
                  <a:pt x="5613400" y="1168400"/>
                </a:lnTo>
                <a:lnTo>
                  <a:pt x="11277600" y="1168400"/>
                </a:lnTo>
                <a:lnTo>
                  <a:pt x="11277600" y="0"/>
                </a:lnTo>
                <a:close/>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939420A-5646-BF46-AFB4-81F073C3DEAF}"/>
                  </a:ext>
                </a:extLst>
              </p:cNvPr>
              <p:cNvSpPr txBox="1"/>
              <p:nvPr/>
            </p:nvSpPr>
            <p:spPr>
              <a:xfrm>
                <a:off x="6423885" y="1368716"/>
                <a:ext cx="3558315" cy="954107"/>
              </a:xfrm>
              <a:prstGeom prst="rect">
                <a:avLst/>
              </a:prstGeom>
              <a:noFill/>
            </p:spPr>
            <p:txBody>
              <a:bodyPr wrap="square" rtlCol="0">
                <a:spAutoFit/>
              </a:bodyPr>
              <a:lstStyle/>
              <a:p>
                <a:r>
                  <a:rPr lang="en-US" sz="2800" dirty="0">
                    <a:solidFill>
                      <a:srgbClr val="00B0F0"/>
                    </a:solidFill>
                  </a:rPr>
                  <a:t>Looks like the model should be </a:t>
                </a:r>
                <a14:m>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r>
                          <a:rPr lang="en-US" sz="2800" b="1" i="1" smtClean="0">
                            <a:solidFill>
                              <a:srgbClr val="00B0F0"/>
                            </a:solidFill>
                            <a:latin typeface="Cambria Math" panose="02040503050406030204" pitchFamily="18" charset="0"/>
                          </a:rPr>
                          <m:t>.</m:t>
                        </m:r>
                        <m:r>
                          <a:rPr lang="en-US" sz="2800" b="1" i="1" smtClean="0">
                            <a:solidFill>
                              <a:srgbClr val="00B0F0"/>
                            </a:solidFill>
                            <a:latin typeface="Cambria Math" panose="02040503050406030204" pitchFamily="18" charset="0"/>
                          </a:rPr>
                          <m:t>𝟎𝟏</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a14:m>
                <a:endParaRPr lang="en-US" sz="2800" dirty="0">
                  <a:solidFill>
                    <a:srgbClr val="00B0F0"/>
                  </a:solidFill>
                </a:endParaRPr>
              </a:p>
            </p:txBody>
          </p:sp>
        </mc:Choice>
        <mc:Fallback xmlns="">
          <p:sp>
            <p:nvSpPr>
              <p:cNvPr id="32" name="TextBox 31">
                <a:extLst>
                  <a:ext uri="{FF2B5EF4-FFF2-40B4-BE49-F238E27FC236}">
                    <a16:creationId xmlns:a16="http://schemas.microsoft.com/office/drawing/2014/main" id="{2939420A-5646-BF46-AFB4-81F073C3DEAF}"/>
                  </a:ext>
                </a:extLst>
              </p:cNvPr>
              <p:cNvSpPr txBox="1">
                <a:spLocks noRot="1" noChangeAspect="1" noMove="1" noResize="1" noEditPoints="1" noAdjustHandles="1" noChangeArrowheads="1" noChangeShapeType="1" noTextEdit="1"/>
              </p:cNvSpPr>
              <p:nvPr/>
            </p:nvSpPr>
            <p:spPr>
              <a:xfrm>
                <a:off x="6423885" y="1368716"/>
                <a:ext cx="3558315" cy="954107"/>
              </a:xfrm>
              <a:prstGeom prst="rect">
                <a:avLst/>
              </a:prstGeom>
              <a:blipFill>
                <a:blip r:embed="rId3"/>
                <a:stretch>
                  <a:fillRect l="-3559" t="-8000" b="-16000"/>
                </a:stretch>
              </a:blipFill>
            </p:spPr>
            <p:txBody>
              <a:bodyPr/>
              <a:lstStyle/>
              <a:p>
                <a:r>
                  <a:rPr lang="en-US">
                    <a:noFill/>
                  </a:rPr>
                  <a:t> </a:t>
                </a:r>
              </a:p>
            </p:txBody>
          </p:sp>
        </mc:Fallback>
      </mc:AlternateContent>
      <p:cxnSp>
        <p:nvCxnSpPr>
          <p:cNvPr id="34" name="Elbow Connector 33">
            <a:extLst>
              <a:ext uri="{FF2B5EF4-FFF2-40B4-BE49-F238E27FC236}">
                <a16:creationId xmlns:a16="http://schemas.microsoft.com/office/drawing/2014/main" id="{6053EFB7-4CEC-7042-A90D-9E0E27637629}"/>
              </a:ext>
            </a:extLst>
          </p:cNvPr>
          <p:cNvCxnSpPr>
            <a:cxnSpLocks/>
            <a:stCxn id="32" idx="1"/>
            <a:endCxn id="30" idx="0"/>
          </p:cNvCxnSpPr>
          <p:nvPr/>
        </p:nvCxnSpPr>
        <p:spPr>
          <a:xfrm rot="10800000" flipV="1">
            <a:off x="3230177" y="1845769"/>
            <a:ext cx="3193708" cy="774349"/>
          </a:xfrm>
          <a:prstGeom prst="bentConnector2">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DFCAFDA-A7F2-A34D-938B-C86EEF8EA9D2}"/>
              </a:ext>
            </a:extLst>
          </p:cNvPr>
          <p:cNvSpPr txBox="1"/>
          <p:nvPr/>
        </p:nvSpPr>
        <p:spPr>
          <a:xfrm>
            <a:off x="482600" y="1958736"/>
            <a:ext cx="2151782" cy="523220"/>
          </a:xfrm>
          <a:prstGeom prst="rect">
            <a:avLst/>
          </a:prstGeom>
          <a:noFill/>
        </p:spPr>
        <p:txBody>
          <a:bodyPr wrap="square" rtlCol="0">
            <a:spAutoFit/>
          </a:bodyPr>
          <a:lstStyle/>
          <a:p>
            <a:pPr algn="ctr"/>
            <a:r>
              <a:rPr lang="en-US" sz="2800" dirty="0">
                <a:solidFill>
                  <a:schemeClr val="accent6"/>
                </a:solidFill>
              </a:rPr>
              <a:t>MAPE =1%</a:t>
            </a:r>
          </a:p>
        </p:txBody>
      </p:sp>
      <p:cxnSp>
        <p:nvCxnSpPr>
          <p:cNvPr id="326" name="Elbow Connector 325">
            <a:extLst>
              <a:ext uri="{FF2B5EF4-FFF2-40B4-BE49-F238E27FC236}">
                <a16:creationId xmlns:a16="http://schemas.microsoft.com/office/drawing/2014/main" id="{5F7C3718-06CF-244D-9CA1-D69B8A2C2CC4}"/>
              </a:ext>
            </a:extLst>
          </p:cNvPr>
          <p:cNvCxnSpPr>
            <a:cxnSpLocks/>
            <a:stCxn id="18" idx="3"/>
            <a:endCxn id="32" idx="3"/>
          </p:cNvCxnSpPr>
          <p:nvPr/>
        </p:nvCxnSpPr>
        <p:spPr>
          <a:xfrm flipH="1" flipV="1">
            <a:off x="9982200" y="1845770"/>
            <a:ext cx="2003854" cy="1493764"/>
          </a:xfrm>
          <a:prstGeom prst="bentConnector3">
            <a:avLst>
              <a:gd name="adj1" fmla="val -5070"/>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Elbow Connector 328">
            <a:extLst>
              <a:ext uri="{FF2B5EF4-FFF2-40B4-BE49-F238E27FC236}">
                <a16:creationId xmlns:a16="http://schemas.microsoft.com/office/drawing/2014/main" id="{EE8BEF9E-9F69-3243-A520-B9B792C7AC47}"/>
              </a:ext>
            </a:extLst>
          </p:cNvPr>
          <p:cNvCxnSpPr>
            <a:cxnSpLocks/>
            <a:stCxn id="30" idx="0"/>
            <a:endCxn id="37" idx="3"/>
          </p:cNvCxnSpPr>
          <p:nvPr/>
        </p:nvCxnSpPr>
        <p:spPr>
          <a:xfrm rot="16200000" flipV="1">
            <a:off x="2732394" y="2122335"/>
            <a:ext cx="399773" cy="595795"/>
          </a:xfrm>
          <a:prstGeom prst="bentConnector2">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799B8452-8EB9-6D48-909B-769974391C41}"/>
              </a:ext>
            </a:extLst>
          </p:cNvPr>
          <p:cNvSpPr/>
          <p:nvPr/>
        </p:nvSpPr>
        <p:spPr>
          <a:xfrm>
            <a:off x="4038599" y="552870"/>
            <a:ext cx="7947455" cy="707886"/>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2-2</a:t>
            </a:r>
            <a:endParaRPr lang="en-US" sz="4000" dirty="0">
              <a:solidFill>
                <a:schemeClr val="accent6"/>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p:spTree>
    <p:extLst>
      <p:ext uri="{BB962C8B-B14F-4D97-AF65-F5344CB8AC3E}">
        <p14:creationId xmlns:p14="http://schemas.microsoft.com/office/powerpoint/2010/main" val="4789120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3ECCFB2-48A1-6F44-B4D4-939D8A68E6CB}"/>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		</a:t>
            </a:r>
            <a:r>
              <a:rPr lang="en-US" sz="4400" b="1" dirty="0">
                <a:solidFill>
                  <a:schemeClr val="accent6"/>
                </a:solidFill>
                <a:latin typeface="Avenir Book" charset="0"/>
                <a:ea typeface="Avenir Book" charset="0"/>
                <a:cs typeface="Avenir Book" charset="0"/>
              </a:rPr>
              <a:t>16		 32	 	 64</a:t>
            </a:r>
          </a:p>
          <a:p>
            <a:pPr>
              <a:lnSpc>
                <a:spcPct val="40000"/>
              </a:lnSpc>
            </a:pPr>
            <a:r>
              <a:rPr lang="en-US" dirty="0">
                <a:solidFill>
                  <a:srgbClr val="00B0F0"/>
                </a:solidFill>
                <a:latin typeface="Avenir Book" charset="0"/>
                <a:ea typeface="Avenir Book" charset="0"/>
                <a:cs typeface="Avenir Book" charset="0"/>
              </a:rPr>
              <a:t> 1		 2		 3		    4		     5		     6</a:t>
            </a:r>
            <a:r>
              <a:rPr lang="en-US" sz="4400" b="1" dirty="0">
                <a:solidFill>
                  <a:srgbClr val="00B0F0"/>
                </a:solidFill>
                <a:latin typeface="Avenir Book" charset="0"/>
                <a:ea typeface="Avenir Book" charset="0"/>
                <a:cs typeface="Avenir Book" charset="0"/>
              </a:rPr>
              <a:t>		</a:t>
            </a: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2-1</a:t>
            </a:r>
            <a:endParaRPr lang="en-US" sz="3600" dirty="0">
              <a:solidFill>
                <a:schemeClr val="bg1"/>
              </a:solidFill>
              <a:latin typeface="Avenir Book" charset="0"/>
              <a:ea typeface="Avenir Book" charset="0"/>
              <a:cs typeface="Avenir Book" charset="0"/>
            </a:endParaRPr>
          </a:p>
        </p:txBody>
      </p:sp>
      <p:sp>
        <p:nvSpPr>
          <p:cNvPr id="16" name="Slide Number Placeholder 1">
            <a:extLst>
              <a:ext uri="{FF2B5EF4-FFF2-40B4-BE49-F238E27FC236}">
                <a16:creationId xmlns:a16="http://schemas.microsoft.com/office/drawing/2014/main" id="{394E4172-9605-BE4D-B35C-330CE933C7D6}"/>
              </a:ext>
            </a:extLst>
          </p:cNvPr>
          <p:cNvSpPr>
            <a:spLocks noGrp="1"/>
          </p:cNvSpPr>
          <p:nvPr>
            <p:ph type="sldNum" sz="quarter" idx="12"/>
          </p:nvPr>
        </p:nvSpPr>
        <p:spPr>
          <a:xfrm>
            <a:off x="8510270" y="6373821"/>
            <a:ext cx="2743200" cy="365125"/>
          </a:xfrm>
        </p:spPr>
        <p:txBody>
          <a:bodyPr/>
          <a:lstStyle/>
          <a:p>
            <a:fld id="{150819AE-02FA-3749-BFC2-030922A62D98}" type="slidenum">
              <a:rPr lang="en-US" smtClean="0"/>
              <a:t>66</a:t>
            </a:fld>
            <a:endParaRPr lang="en-US"/>
          </a:p>
        </p:txBody>
      </p:sp>
      <p:sp>
        <p:nvSpPr>
          <p:cNvPr id="17" name="Rectangle 16">
            <a:extLst>
              <a:ext uri="{FF2B5EF4-FFF2-40B4-BE49-F238E27FC236}">
                <a16:creationId xmlns:a16="http://schemas.microsoft.com/office/drawing/2014/main" id="{26256715-5B0A-2C43-96DD-3512316AE97F}"/>
              </a:ext>
            </a:extLst>
          </p:cNvPr>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9" name="TextBox 18">
            <a:extLst>
              <a:ext uri="{FF2B5EF4-FFF2-40B4-BE49-F238E27FC236}">
                <a16:creationId xmlns:a16="http://schemas.microsoft.com/office/drawing/2014/main" id="{11A0DD21-52EC-3C4A-A93F-D92584FD7FF2}"/>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rgbClr val="00B0F0"/>
                </a:solidFill>
                <a:latin typeface="Avenir Book" charset="0"/>
                <a:ea typeface="Avenir Book" charset="0"/>
                <a:cs typeface="Avenir Book" charset="0"/>
              </a:rPr>
              <a:t>1024	 2048	 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30" name="Rectangle 29">
            <a:extLst>
              <a:ext uri="{FF2B5EF4-FFF2-40B4-BE49-F238E27FC236}">
                <a16:creationId xmlns:a16="http://schemas.microsoft.com/office/drawing/2014/main" id="{68856938-B17A-C245-8A13-01175867B41A}"/>
              </a:ext>
            </a:extLst>
          </p:cNvPr>
          <p:cNvSpPr/>
          <p:nvPr/>
        </p:nvSpPr>
        <p:spPr>
          <a:xfrm>
            <a:off x="6227031" y="2619376"/>
            <a:ext cx="5495153" cy="102478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97F2AE0F-8AF1-2646-9AF5-77CFE789B093}"/>
              </a:ext>
            </a:extLst>
          </p:cNvPr>
          <p:cNvSpPr/>
          <p:nvPr/>
        </p:nvSpPr>
        <p:spPr>
          <a:xfrm flipV="1">
            <a:off x="482600" y="2565400"/>
            <a:ext cx="11277600" cy="2336800"/>
          </a:xfrm>
          <a:custGeom>
            <a:avLst/>
            <a:gdLst>
              <a:gd name="connsiteX0" fmla="*/ 11277600 w 11277600"/>
              <a:gd name="connsiteY0" fmla="*/ 0 h 2413000"/>
              <a:gd name="connsiteX1" fmla="*/ 0 w 11277600"/>
              <a:gd name="connsiteY1" fmla="*/ 50800 h 2413000"/>
              <a:gd name="connsiteX2" fmla="*/ 0 w 11277600"/>
              <a:gd name="connsiteY2" fmla="*/ 2413000 h 2413000"/>
              <a:gd name="connsiteX3" fmla="*/ 5638800 w 11277600"/>
              <a:gd name="connsiteY3" fmla="*/ 2362200 h 2413000"/>
              <a:gd name="connsiteX4" fmla="*/ 5613400 w 11277600"/>
              <a:gd name="connsiteY4" fmla="*/ 1168400 h 2413000"/>
              <a:gd name="connsiteX5" fmla="*/ 11277600 w 11277600"/>
              <a:gd name="connsiteY5" fmla="*/ 1168400 h 2413000"/>
              <a:gd name="connsiteX6" fmla="*/ 11277600 w 11277600"/>
              <a:gd name="connsiteY6" fmla="*/ 0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600" h="2413000">
                <a:moveTo>
                  <a:pt x="11277600" y="0"/>
                </a:moveTo>
                <a:lnTo>
                  <a:pt x="0" y="50800"/>
                </a:lnTo>
                <a:lnTo>
                  <a:pt x="0" y="2413000"/>
                </a:lnTo>
                <a:lnTo>
                  <a:pt x="5638800" y="2362200"/>
                </a:lnTo>
                <a:lnTo>
                  <a:pt x="5613400" y="1168400"/>
                </a:lnTo>
                <a:lnTo>
                  <a:pt x="11277600" y="1168400"/>
                </a:lnTo>
                <a:lnTo>
                  <a:pt x="11277600" y="0"/>
                </a:lnTo>
                <a:close/>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12DC9BE-717A-E24B-AA1E-660EC8FF71C6}"/>
              </a:ext>
            </a:extLst>
          </p:cNvPr>
          <p:cNvSpPr/>
          <p:nvPr/>
        </p:nvSpPr>
        <p:spPr>
          <a:xfrm>
            <a:off x="4038599" y="552870"/>
            <a:ext cx="7947455" cy="707886"/>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2-3</a:t>
            </a:r>
            <a:endParaRPr lang="en-US" sz="4000" dirty="0">
              <a:solidFill>
                <a:schemeClr val="accent6"/>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939420A-5646-BF46-AFB4-81F073C3DEAF}"/>
                  </a:ext>
                </a:extLst>
              </p:cNvPr>
              <p:cNvSpPr txBox="1"/>
              <p:nvPr/>
            </p:nvSpPr>
            <p:spPr>
              <a:xfrm>
                <a:off x="2227590" y="1915416"/>
                <a:ext cx="2650992" cy="5325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r>
                            <a:rPr lang="en-US" sz="2800" b="1" i="1" smtClean="0">
                              <a:solidFill>
                                <a:srgbClr val="00B0F0"/>
                              </a:solidFill>
                              <a:latin typeface="Cambria Math" panose="02040503050406030204" pitchFamily="18" charset="0"/>
                            </a:rPr>
                            <m:t>.</m:t>
                          </m:r>
                          <m:r>
                            <a:rPr lang="en-US" sz="2800" b="1" i="1" smtClean="0">
                              <a:solidFill>
                                <a:srgbClr val="00B0F0"/>
                              </a:solidFill>
                              <a:latin typeface="Cambria Math" panose="02040503050406030204" pitchFamily="18" charset="0"/>
                            </a:rPr>
                            <m:t>𝟎𝟏</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m:oMathPara>
                </a14:m>
                <a:endParaRPr lang="en-US" sz="2800" dirty="0">
                  <a:solidFill>
                    <a:srgbClr val="00B0F0"/>
                  </a:solidFill>
                </a:endParaRPr>
              </a:p>
            </p:txBody>
          </p:sp>
        </mc:Choice>
        <mc:Fallback xmlns="">
          <p:sp>
            <p:nvSpPr>
              <p:cNvPr id="32" name="TextBox 31">
                <a:extLst>
                  <a:ext uri="{FF2B5EF4-FFF2-40B4-BE49-F238E27FC236}">
                    <a16:creationId xmlns:a16="http://schemas.microsoft.com/office/drawing/2014/main" id="{2939420A-5646-BF46-AFB4-81F073C3DEAF}"/>
                  </a:ext>
                </a:extLst>
              </p:cNvPr>
              <p:cNvSpPr txBox="1">
                <a:spLocks noRot="1" noChangeAspect="1" noMove="1" noResize="1" noEditPoints="1" noAdjustHandles="1" noChangeArrowheads="1" noChangeShapeType="1" noTextEdit="1"/>
              </p:cNvSpPr>
              <p:nvPr/>
            </p:nvSpPr>
            <p:spPr>
              <a:xfrm>
                <a:off x="2227590" y="1915416"/>
                <a:ext cx="2650992" cy="532549"/>
              </a:xfrm>
              <a:prstGeom prst="rect">
                <a:avLst/>
              </a:prstGeom>
              <a:blipFill>
                <a:blip r:embed="rId3"/>
                <a:stretch>
                  <a:fillRect b="-18605"/>
                </a:stretch>
              </a:blipFill>
            </p:spPr>
            <p:txBody>
              <a:bodyPr/>
              <a:lstStyle/>
              <a:p>
                <a:r>
                  <a:rPr lang="en-US">
                    <a:noFill/>
                  </a:rPr>
                  <a:t> </a:t>
                </a:r>
              </a:p>
            </p:txBody>
          </p:sp>
        </mc:Fallback>
      </mc:AlternateContent>
      <p:cxnSp>
        <p:nvCxnSpPr>
          <p:cNvPr id="34" name="Elbow Connector 33">
            <a:extLst>
              <a:ext uri="{FF2B5EF4-FFF2-40B4-BE49-F238E27FC236}">
                <a16:creationId xmlns:a16="http://schemas.microsoft.com/office/drawing/2014/main" id="{6053EFB7-4CEC-7042-A90D-9E0E27637629}"/>
              </a:ext>
            </a:extLst>
          </p:cNvPr>
          <p:cNvCxnSpPr>
            <a:cxnSpLocks/>
            <a:stCxn id="7" idx="2"/>
            <a:endCxn id="32" idx="1"/>
          </p:cNvCxnSpPr>
          <p:nvPr/>
        </p:nvCxnSpPr>
        <p:spPr>
          <a:xfrm flipV="1">
            <a:off x="482600" y="2181691"/>
            <a:ext cx="1744990" cy="383709"/>
          </a:xfrm>
          <a:prstGeom prst="bentConnector5">
            <a:avLst>
              <a:gd name="adj1" fmla="val 13100"/>
              <a:gd name="adj2" fmla="val 15302"/>
              <a:gd name="adj3" fmla="val 86900"/>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DFCAFDA-A7F2-A34D-938B-C86EEF8EA9D2}"/>
              </a:ext>
            </a:extLst>
          </p:cNvPr>
          <p:cNvSpPr txBox="1"/>
          <p:nvPr/>
        </p:nvSpPr>
        <p:spPr>
          <a:xfrm>
            <a:off x="7634911" y="1804177"/>
            <a:ext cx="2696899" cy="523220"/>
          </a:xfrm>
          <a:prstGeom prst="rect">
            <a:avLst/>
          </a:prstGeom>
          <a:noFill/>
        </p:spPr>
        <p:txBody>
          <a:bodyPr wrap="square" rtlCol="0">
            <a:spAutoFit/>
          </a:bodyPr>
          <a:lstStyle/>
          <a:p>
            <a:pPr algn="ctr"/>
            <a:r>
              <a:rPr lang="en-US" sz="2800" dirty="0">
                <a:solidFill>
                  <a:schemeClr val="accent6"/>
                </a:solidFill>
              </a:rPr>
              <a:t>MAPE = 2.5%</a:t>
            </a:r>
          </a:p>
        </p:txBody>
      </p:sp>
      <p:cxnSp>
        <p:nvCxnSpPr>
          <p:cNvPr id="326" name="Elbow Connector 325">
            <a:extLst>
              <a:ext uri="{FF2B5EF4-FFF2-40B4-BE49-F238E27FC236}">
                <a16:creationId xmlns:a16="http://schemas.microsoft.com/office/drawing/2014/main" id="{5F7C3718-06CF-244D-9CA1-D69B8A2C2CC4}"/>
              </a:ext>
            </a:extLst>
          </p:cNvPr>
          <p:cNvCxnSpPr>
            <a:cxnSpLocks/>
            <a:stCxn id="32" idx="3"/>
          </p:cNvCxnSpPr>
          <p:nvPr/>
        </p:nvCxnSpPr>
        <p:spPr>
          <a:xfrm>
            <a:off x="4878582" y="2181691"/>
            <a:ext cx="3909818" cy="437685"/>
          </a:xfrm>
          <a:prstGeom prst="bentConnector3">
            <a:avLst>
              <a:gd name="adj1" fmla="val 50000"/>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Elbow Connector 328">
            <a:extLst>
              <a:ext uri="{FF2B5EF4-FFF2-40B4-BE49-F238E27FC236}">
                <a16:creationId xmlns:a16="http://schemas.microsoft.com/office/drawing/2014/main" id="{EE8BEF9E-9F69-3243-A520-B9B792C7AC47}"/>
              </a:ext>
            </a:extLst>
          </p:cNvPr>
          <p:cNvCxnSpPr>
            <a:cxnSpLocks/>
            <a:stCxn id="30" idx="0"/>
            <a:endCxn id="37" idx="2"/>
          </p:cNvCxnSpPr>
          <p:nvPr/>
        </p:nvCxnSpPr>
        <p:spPr>
          <a:xfrm rot="5400000" flipH="1" flipV="1">
            <a:off x="8832995" y="2469011"/>
            <a:ext cx="291979" cy="8753"/>
          </a:xfrm>
          <a:prstGeom prst="bentConnector3">
            <a:avLst>
              <a:gd name="adj1" fmla="val 50000"/>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57627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3ECCFB2-48A1-6F44-B4D4-939D8A68E6CB}"/>
              </a:ext>
            </a:extLst>
          </p:cNvPr>
          <p:cNvSpPr txBox="1"/>
          <p:nvPr/>
        </p:nvSpPr>
        <p:spPr>
          <a:xfrm>
            <a:off x="862702" y="2659348"/>
            <a:ext cx="11123352" cy="1360372"/>
          </a:xfrm>
          <a:prstGeom prst="rect">
            <a:avLst/>
          </a:prstGeom>
          <a:noFill/>
        </p:spPr>
        <p:txBody>
          <a:bodyPr wrap="square" rtlCol="0">
            <a:spAutoFit/>
          </a:bodyPr>
          <a:lstStyle/>
          <a:p>
            <a:r>
              <a:rPr lang="en-US" sz="4400" b="1" dirty="0">
                <a:solidFill>
                  <a:srgbClr val="00B0F0"/>
                </a:solidFill>
                <a:latin typeface="Avenir Book" charset="0"/>
                <a:ea typeface="Avenir Book" charset="0"/>
                <a:cs typeface="Avenir Book" charset="0"/>
              </a:rPr>
              <a:t>2		4		8		16		 32	 	 64</a:t>
            </a:r>
          </a:p>
          <a:p>
            <a:pPr>
              <a:lnSpc>
                <a:spcPct val="40000"/>
              </a:lnSpc>
            </a:pPr>
            <a:r>
              <a:rPr lang="en-US" dirty="0">
                <a:solidFill>
                  <a:srgbClr val="00B0F0"/>
                </a:solidFill>
                <a:latin typeface="Avenir Book" charset="0"/>
                <a:ea typeface="Avenir Book" charset="0"/>
                <a:cs typeface="Avenir Book" charset="0"/>
              </a:rPr>
              <a:t> 1		 2		 3		    4		     5		     6</a:t>
            </a:r>
            <a:r>
              <a:rPr lang="en-US" sz="4400" b="1" dirty="0">
                <a:solidFill>
                  <a:srgbClr val="00B0F0"/>
                </a:solidFill>
                <a:latin typeface="Avenir Book" charset="0"/>
                <a:ea typeface="Avenir Book" charset="0"/>
                <a:cs typeface="Avenir Book" charset="0"/>
              </a:rPr>
              <a:t>		</a:t>
            </a:r>
          </a:p>
        </p:txBody>
      </p:sp>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2-1</a:t>
            </a:r>
            <a:endParaRPr lang="en-US" sz="3600" dirty="0">
              <a:solidFill>
                <a:schemeClr val="bg1"/>
              </a:solidFill>
              <a:latin typeface="Avenir Book" charset="0"/>
              <a:ea typeface="Avenir Book" charset="0"/>
              <a:cs typeface="Avenir Book" charset="0"/>
            </a:endParaRPr>
          </a:p>
        </p:txBody>
      </p:sp>
      <p:sp>
        <p:nvSpPr>
          <p:cNvPr id="16" name="Slide Number Placeholder 1">
            <a:extLst>
              <a:ext uri="{FF2B5EF4-FFF2-40B4-BE49-F238E27FC236}">
                <a16:creationId xmlns:a16="http://schemas.microsoft.com/office/drawing/2014/main" id="{394E4172-9605-BE4D-B35C-330CE933C7D6}"/>
              </a:ext>
            </a:extLst>
          </p:cNvPr>
          <p:cNvSpPr>
            <a:spLocks noGrp="1"/>
          </p:cNvSpPr>
          <p:nvPr>
            <p:ph type="sldNum" sz="quarter" idx="12"/>
          </p:nvPr>
        </p:nvSpPr>
        <p:spPr>
          <a:xfrm>
            <a:off x="8510270" y="6373821"/>
            <a:ext cx="2743200" cy="365125"/>
          </a:xfrm>
        </p:spPr>
        <p:txBody>
          <a:bodyPr/>
          <a:lstStyle/>
          <a:p>
            <a:fld id="{150819AE-02FA-3749-BFC2-030922A62D98}" type="slidenum">
              <a:rPr lang="en-US" smtClean="0"/>
              <a:t>67</a:t>
            </a:fld>
            <a:endParaRPr lang="en-US"/>
          </a:p>
        </p:txBody>
      </p:sp>
      <p:sp>
        <p:nvSpPr>
          <p:cNvPr id="17" name="Rectangle 16">
            <a:extLst>
              <a:ext uri="{FF2B5EF4-FFF2-40B4-BE49-F238E27FC236}">
                <a16:creationId xmlns:a16="http://schemas.microsoft.com/office/drawing/2014/main" id="{26256715-5B0A-2C43-96DD-3512316AE97F}"/>
              </a:ext>
            </a:extLst>
          </p:cNvPr>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19" name="TextBox 18">
            <a:extLst>
              <a:ext uri="{FF2B5EF4-FFF2-40B4-BE49-F238E27FC236}">
                <a16:creationId xmlns:a16="http://schemas.microsoft.com/office/drawing/2014/main" id="{11A0DD21-52EC-3C4A-A93F-D92584FD7FF2}"/>
              </a:ext>
            </a:extLst>
          </p:cNvPr>
          <p:cNvSpPr txBox="1"/>
          <p:nvPr/>
        </p:nvSpPr>
        <p:spPr>
          <a:xfrm>
            <a:off x="862702" y="3829075"/>
            <a:ext cx="11123352" cy="1311128"/>
          </a:xfrm>
          <a:prstGeom prst="rect">
            <a:avLst/>
          </a:prstGeom>
          <a:noFill/>
        </p:spPr>
        <p:txBody>
          <a:bodyPr wrap="square" rtlCol="0">
            <a:spAutoFit/>
          </a:bodyPr>
          <a:lstStyle/>
          <a:p>
            <a:r>
              <a:rPr lang="en-US" sz="4400" b="1" dirty="0">
                <a:solidFill>
                  <a:schemeClr val="accent6"/>
                </a:solidFill>
                <a:latin typeface="Avenir Book" charset="0"/>
                <a:ea typeface="Avenir Book" charset="0"/>
                <a:cs typeface="Avenir Book" charset="0"/>
              </a:rPr>
              <a:t>128	256	512</a:t>
            </a:r>
            <a:r>
              <a:rPr lang="en-US" sz="4400" b="1" dirty="0">
                <a:solidFill>
                  <a:schemeClr val="accent1"/>
                </a:solidFill>
                <a:latin typeface="Avenir Book" charset="0"/>
                <a:ea typeface="Avenir Book" charset="0"/>
                <a:cs typeface="Avenir Book" charset="0"/>
              </a:rPr>
              <a:t>	</a:t>
            </a:r>
            <a:r>
              <a:rPr lang="en-US" sz="4400" b="1" dirty="0">
                <a:solidFill>
                  <a:srgbClr val="00B0F0"/>
                </a:solidFill>
                <a:latin typeface="Avenir Book" charset="0"/>
                <a:ea typeface="Avenir Book" charset="0"/>
                <a:cs typeface="Avenir Book" charset="0"/>
              </a:rPr>
              <a:t>1024	 2048	 4096</a:t>
            </a:r>
          </a:p>
          <a:p>
            <a:pPr>
              <a:lnSpc>
                <a:spcPct val="40000"/>
              </a:lnSpc>
            </a:pPr>
            <a:r>
              <a:rPr lang="en-US" dirty="0">
                <a:solidFill>
                  <a:schemeClr val="accent1"/>
                </a:solidFill>
                <a:latin typeface="Avenir Book" charset="0"/>
                <a:ea typeface="Avenir Book" charset="0"/>
                <a:cs typeface="Avenir Book" charset="0"/>
              </a:rPr>
              <a:t> 7		 8		 9		    10		     11		     12</a:t>
            </a:r>
            <a:r>
              <a:rPr lang="en-US" sz="4400" b="1" dirty="0">
                <a:solidFill>
                  <a:schemeClr val="accent1"/>
                </a:solidFill>
                <a:latin typeface="Avenir Book" charset="0"/>
                <a:ea typeface="Avenir Book" charset="0"/>
                <a:cs typeface="Avenir Book" charset="0"/>
              </a:rPr>
              <a:t>		</a:t>
            </a:r>
          </a:p>
        </p:txBody>
      </p:sp>
      <p:sp>
        <p:nvSpPr>
          <p:cNvPr id="30" name="Rectangle 29">
            <a:extLst>
              <a:ext uri="{FF2B5EF4-FFF2-40B4-BE49-F238E27FC236}">
                <a16:creationId xmlns:a16="http://schemas.microsoft.com/office/drawing/2014/main" id="{68856938-B17A-C245-8A13-01175867B41A}"/>
              </a:ext>
            </a:extLst>
          </p:cNvPr>
          <p:cNvSpPr/>
          <p:nvPr/>
        </p:nvSpPr>
        <p:spPr>
          <a:xfrm>
            <a:off x="676302" y="3840290"/>
            <a:ext cx="5495153" cy="1024780"/>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97F2AE0F-8AF1-2646-9AF5-77CFE789B093}"/>
              </a:ext>
            </a:extLst>
          </p:cNvPr>
          <p:cNvSpPr/>
          <p:nvPr/>
        </p:nvSpPr>
        <p:spPr>
          <a:xfrm flipH="1">
            <a:off x="676302" y="2579404"/>
            <a:ext cx="11045882" cy="2337505"/>
          </a:xfrm>
          <a:custGeom>
            <a:avLst/>
            <a:gdLst>
              <a:gd name="connsiteX0" fmla="*/ 11277600 w 11277600"/>
              <a:gd name="connsiteY0" fmla="*/ 0 h 2413000"/>
              <a:gd name="connsiteX1" fmla="*/ 0 w 11277600"/>
              <a:gd name="connsiteY1" fmla="*/ 50800 h 2413000"/>
              <a:gd name="connsiteX2" fmla="*/ 0 w 11277600"/>
              <a:gd name="connsiteY2" fmla="*/ 2413000 h 2413000"/>
              <a:gd name="connsiteX3" fmla="*/ 5638800 w 11277600"/>
              <a:gd name="connsiteY3" fmla="*/ 2362200 h 2413000"/>
              <a:gd name="connsiteX4" fmla="*/ 5613400 w 11277600"/>
              <a:gd name="connsiteY4" fmla="*/ 1168400 h 2413000"/>
              <a:gd name="connsiteX5" fmla="*/ 11277600 w 11277600"/>
              <a:gd name="connsiteY5" fmla="*/ 1168400 h 2413000"/>
              <a:gd name="connsiteX6" fmla="*/ 11277600 w 11277600"/>
              <a:gd name="connsiteY6" fmla="*/ 0 h 241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600" h="2413000">
                <a:moveTo>
                  <a:pt x="11277600" y="0"/>
                </a:moveTo>
                <a:lnTo>
                  <a:pt x="0" y="50800"/>
                </a:lnTo>
                <a:lnTo>
                  <a:pt x="0" y="2413000"/>
                </a:lnTo>
                <a:lnTo>
                  <a:pt x="5638800" y="2362200"/>
                </a:lnTo>
                <a:lnTo>
                  <a:pt x="5613400" y="1168400"/>
                </a:lnTo>
                <a:lnTo>
                  <a:pt x="11277600" y="1168400"/>
                </a:lnTo>
                <a:lnTo>
                  <a:pt x="11277600" y="0"/>
                </a:lnTo>
                <a:close/>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12DC9BE-717A-E24B-AA1E-660EC8FF71C6}"/>
              </a:ext>
            </a:extLst>
          </p:cNvPr>
          <p:cNvSpPr/>
          <p:nvPr/>
        </p:nvSpPr>
        <p:spPr>
          <a:xfrm>
            <a:off x="4038599" y="552870"/>
            <a:ext cx="7947455" cy="707886"/>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2-4</a:t>
            </a:r>
            <a:endParaRPr lang="en-US" sz="4000" dirty="0">
              <a:solidFill>
                <a:schemeClr val="accent6"/>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939420A-5646-BF46-AFB4-81F073C3DEAF}"/>
                  </a:ext>
                </a:extLst>
              </p:cNvPr>
              <p:cNvSpPr txBox="1"/>
              <p:nvPr/>
            </p:nvSpPr>
            <p:spPr>
              <a:xfrm>
                <a:off x="5564944" y="5244320"/>
                <a:ext cx="2650992" cy="5325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solidFill>
                                <a:srgbClr val="00B0F0"/>
                              </a:solidFill>
                              <a:latin typeface="Cambria Math" panose="02040503050406030204" pitchFamily="18" charset="0"/>
                            </a:rPr>
                          </m:ctrlPr>
                        </m:sSupPr>
                        <m:e>
                          <m:r>
                            <a:rPr lang="en-US" sz="2800" b="1" i="1" smtClean="0">
                              <a:solidFill>
                                <a:srgbClr val="00B0F0"/>
                              </a:solidFill>
                              <a:latin typeface="Cambria Math" panose="02040503050406030204" pitchFamily="18" charset="0"/>
                            </a:rPr>
                            <m:t>𝒚</m:t>
                          </m:r>
                          <m:r>
                            <a:rPr lang="en-US" sz="2800" b="1" i="1" smtClean="0">
                              <a:solidFill>
                                <a:srgbClr val="00B0F0"/>
                              </a:solidFill>
                              <a:latin typeface="Cambria Math" panose="02040503050406030204" pitchFamily="18" charset="0"/>
                            </a:rPr>
                            <m:t>= </m:t>
                          </m:r>
                          <m:r>
                            <a:rPr lang="en-US" sz="2800" b="1" i="1" smtClean="0">
                              <a:solidFill>
                                <a:srgbClr val="00B0F0"/>
                              </a:solidFill>
                              <a:latin typeface="Cambria Math" panose="02040503050406030204" pitchFamily="18" charset="0"/>
                            </a:rPr>
                            <m:t>𝟐</m:t>
                          </m:r>
                          <m:r>
                            <a:rPr lang="en-US" sz="2800" b="1" i="1" smtClean="0">
                              <a:solidFill>
                                <a:srgbClr val="00B0F0"/>
                              </a:solidFill>
                              <a:latin typeface="Cambria Math" panose="02040503050406030204" pitchFamily="18" charset="0"/>
                            </a:rPr>
                            <m:t>.</m:t>
                          </m:r>
                          <m:r>
                            <a:rPr lang="en-US" sz="2800" b="1" i="1" smtClean="0">
                              <a:solidFill>
                                <a:srgbClr val="00B0F0"/>
                              </a:solidFill>
                              <a:latin typeface="Cambria Math" panose="02040503050406030204" pitchFamily="18" charset="0"/>
                            </a:rPr>
                            <m:t>𝟎𝟏</m:t>
                          </m:r>
                        </m:e>
                        <m:sup>
                          <m:r>
                            <a:rPr lang="en-US" sz="2800" b="1" i="1" smtClean="0">
                              <a:solidFill>
                                <a:srgbClr val="00B0F0"/>
                              </a:solidFill>
                              <a:latin typeface="Cambria Math" panose="02040503050406030204" pitchFamily="18" charset="0"/>
                            </a:rPr>
                            <m:t>𝒏</m:t>
                          </m:r>
                        </m:sup>
                      </m:sSup>
                      <m:r>
                        <a:rPr lang="en-US" sz="2800" b="0" i="1" smtClean="0">
                          <a:solidFill>
                            <a:srgbClr val="00B0F0"/>
                          </a:solidFill>
                          <a:latin typeface="Cambria Math" panose="02040503050406030204" pitchFamily="18" charset="0"/>
                        </a:rPr>
                        <m:t>?</m:t>
                      </m:r>
                    </m:oMath>
                  </m:oMathPara>
                </a14:m>
                <a:endParaRPr lang="en-US" sz="2800" dirty="0">
                  <a:solidFill>
                    <a:srgbClr val="00B0F0"/>
                  </a:solidFill>
                </a:endParaRPr>
              </a:p>
            </p:txBody>
          </p:sp>
        </mc:Choice>
        <mc:Fallback xmlns="">
          <p:sp>
            <p:nvSpPr>
              <p:cNvPr id="32" name="TextBox 31">
                <a:extLst>
                  <a:ext uri="{FF2B5EF4-FFF2-40B4-BE49-F238E27FC236}">
                    <a16:creationId xmlns:a16="http://schemas.microsoft.com/office/drawing/2014/main" id="{2939420A-5646-BF46-AFB4-81F073C3DEAF}"/>
                  </a:ext>
                </a:extLst>
              </p:cNvPr>
              <p:cNvSpPr txBox="1">
                <a:spLocks noRot="1" noChangeAspect="1" noMove="1" noResize="1" noEditPoints="1" noAdjustHandles="1" noChangeArrowheads="1" noChangeShapeType="1" noTextEdit="1"/>
              </p:cNvSpPr>
              <p:nvPr/>
            </p:nvSpPr>
            <p:spPr>
              <a:xfrm>
                <a:off x="5564944" y="5244320"/>
                <a:ext cx="2650992" cy="532549"/>
              </a:xfrm>
              <a:prstGeom prst="rect">
                <a:avLst/>
              </a:prstGeom>
              <a:blipFill>
                <a:blip r:embed="rId3"/>
                <a:stretch>
                  <a:fillRect b="-18605"/>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FDFCAFDA-A7F2-A34D-938B-C86EEF8EA9D2}"/>
              </a:ext>
            </a:extLst>
          </p:cNvPr>
          <p:cNvSpPr txBox="1"/>
          <p:nvPr/>
        </p:nvSpPr>
        <p:spPr>
          <a:xfrm>
            <a:off x="361950" y="5378581"/>
            <a:ext cx="2696899" cy="523220"/>
          </a:xfrm>
          <a:prstGeom prst="rect">
            <a:avLst/>
          </a:prstGeom>
          <a:noFill/>
        </p:spPr>
        <p:txBody>
          <a:bodyPr wrap="square" rtlCol="0">
            <a:spAutoFit/>
          </a:bodyPr>
          <a:lstStyle/>
          <a:p>
            <a:pPr algn="ctr"/>
            <a:r>
              <a:rPr lang="en-US" sz="2800" dirty="0">
                <a:solidFill>
                  <a:schemeClr val="accent6"/>
                </a:solidFill>
              </a:rPr>
              <a:t>MAPE = 3.8%</a:t>
            </a:r>
          </a:p>
        </p:txBody>
      </p:sp>
      <p:cxnSp>
        <p:nvCxnSpPr>
          <p:cNvPr id="329" name="Elbow Connector 328">
            <a:extLst>
              <a:ext uri="{FF2B5EF4-FFF2-40B4-BE49-F238E27FC236}">
                <a16:creationId xmlns:a16="http://schemas.microsoft.com/office/drawing/2014/main" id="{EE8BEF9E-9F69-3243-A520-B9B792C7AC47}"/>
              </a:ext>
            </a:extLst>
          </p:cNvPr>
          <p:cNvCxnSpPr>
            <a:cxnSpLocks/>
            <a:stCxn id="32" idx="1"/>
            <a:endCxn id="30" idx="2"/>
          </p:cNvCxnSpPr>
          <p:nvPr/>
        </p:nvCxnSpPr>
        <p:spPr>
          <a:xfrm rot="10800000">
            <a:off x="3423880" y="4865071"/>
            <a:ext cx="2141065" cy="645525"/>
          </a:xfrm>
          <a:prstGeom prst="bentConnector2">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4A80BE24-F441-7848-A862-A61096019CC2}"/>
              </a:ext>
            </a:extLst>
          </p:cNvPr>
          <p:cNvCxnSpPr>
            <a:cxnSpLocks/>
            <a:endCxn id="32" idx="3"/>
          </p:cNvCxnSpPr>
          <p:nvPr/>
        </p:nvCxnSpPr>
        <p:spPr>
          <a:xfrm rot="10800000" flipV="1">
            <a:off x="8215936" y="4916909"/>
            <a:ext cx="1099514" cy="593686"/>
          </a:xfrm>
          <a:prstGeom prst="bentConnector3">
            <a:avLst>
              <a:gd name="adj1" fmla="val 50000"/>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2AC1519A-741B-674E-87BD-49FBEF00E977}"/>
              </a:ext>
            </a:extLst>
          </p:cNvPr>
          <p:cNvCxnSpPr>
            <a:cxnSpLocks/>
            <a:stCxn id="30" idx="2"/>
            <a:endCxn id="37" idx="3"/>
          </p:cNvCxnSpPr>
          <p:nvPr/>
        </p:nvCxnSpPr>
        <p:spPr>
          <a:xfrm rot="5400000">
            <a:off x="2853804" y="5070115"/>
            <a:ext cx="775121" cy="365030"/>
          </a:xfrm>
          <a:prstGeom prst="bentConnector2">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9901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32688" y="645204"/>
            <a:ext cx="4756543" cy="1138773"/>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Icebreaker #1</a:t>
            </a:r>
          </a:p>
          <a:p>
            <a:pPr algn="r"/>
            <a:r>
              <a:rPr lang="en-US" sz="2800" dirty="0">
                <a:solidFill>
                  <a:schemeClr val="bg1"/>
                </a:solidFill>
                <a:latin typeface="Avenir Book" charset="0"/>
                <a:ea typeface="Avenir Book" charset="0"/>
                <a:cs typeface="Avenir Book" charset="0"/>
              </a:rPr>
              <a:t>Step 2-1</a:t>
            </a:r>
            <a:endParaRPr lang="en-US" sz="3600" dirty="0">
              <a:solidFill>
                <a:schemeClr val="bg1"/>
              </a:solidFill>
              <a:latin typeface="Avenir Book" charset="0"/>
              <a:ea typeface="Avenir Book" charset="0"/>
              <a:cs typeface="Avenir Book" charset="0"/>
            </a:endParaRPr>
          </a:p>
        </p:txBody>
      </p:sp>
      <p:sp>
        <p:nvSpPr>
          <p:cNvPr id="16" name="Slide Number Placeholder 1">
            <a:extLst>
              <a:ext uri="{FF2B5EF4-FFF2-40B4-BE49-F238E27FC236}">
                <a16:creationId xmlns:a16="http://schemas.microsoft.com/office/drawing/2014/main" id="{394E4172-9605-BE4D-B35C-330CE933C7D6}"/>
              </a:ext>
            </a:extLst>
          </p:cNvPr>
          <p:cNvSpPr>
            <a:spLocks noGrp="1"/>
          </p:cNvSpPr>
          <p:nvPr>
            <p:ph type="sldNum" sz="quarter" idx="12"/>
          </p:nvPr>
        </p:nvSpPr>
        <p:spPr>
          <a:xfrm>
            <a:off x="8510270" y="6373821"/>
            <a:ext cx="2743200" cy="365125"/>
          </a:xfrm>
        </p:spPr>
        <p:txBody>
          <a:bodyPr/>
          <a:lstStyle/>
          <a:p>
            <a:fld id="{150819AE-02FA-3749-BFC2-030922A62D98}" type="slidenum">
              <a:rPr lang="en-US" smtClean="0"/>
              <a:t>68</a:t>
            </a:fld>
            <a:endParaRPr lang="en-US"/>
          </a:p>
        </p:txBody>
      </p:sp>
      <p:sp>
        <p:nvSpPr>
          <p:cNvPr id="17" name="Rectangle 16">
            <a:extLst>
              <a:ext uri="{FF2B5EF4-FFF2-40B4-BE49-F238E27FC236}">
                <a16:creationId xmlns:a16="http://schemas.microsoft.com/office/drawing/2014/main" id="{26256715-5B0A-2C43-96DD-3512316AE97F}"/>
              </a:ext>
            </a:extLst>
          </p:cNvPr>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Example</a:t>
            </a:r>
          </a:p>
        </p:txBody>
      </p:sp>
      <p:sp>
        <p:nvSpPr>
          <p:cNvPr id="31" name="Rectangle 30">
            <a:extLst>
              <a:ext uri="{FF2B5EF4-FFF2-40B4-BE49-F238E27FC236}">
                <a16:creationId xmlns:a16="http://schemas.microsoft.com/office/drawing/2014/main" id="{012DC9BE-717A-E24B-AA1E-660EC8FF71C6}"/>
              </a:ext>
            </a:extLst>
          </p:cNvPr>
          <p:cNvSpPr/>
          <p:nvPr/>
        </p:nvSpPr>
        <p:spPr>
          <a:xfrm>
            <a:off x="4038599" y="552870"/>
            <a:ext cx="7947455" cy="707886"/>
          </a:xfrm>
          <a:prstGeom prst="rect">
            <a:avLst/>
          </a:prstGeom>
        </p:spPr>
        <p:txBody>
          <a:bodyPr wrap="square">
            <a:spAutoFit/>
          </a:bodyPr>
          <a:lstStyle/>
          <a:p>
            <a:pPr algn="r">
              <a:defRPr/>
            </a:pPr>
            <a:r>
              <a:rPr lang="en-US" sz="4000" dirty="0">
                <a:solidFill>
                  <a:srgbClr val="0070C0"/>
                </a:solidFill>
                <a:latin typeface="Helvetica Neue Light" panose="02000503000000020004" pitchFamily="2" charset="0"/>
                <a:ea typeface="Helvetica Neue Light" panose="02000503000000020004" pitchFamily="2" charset="0"/>
                <a:cs typeface="Helvetica Neue Light" panose="02000503000000020004" pitchFamily="2" charset="0"/>
              </a:rPr>
              <a:t>Step 3: Compare Accuracies </a:t>
            </a:r>
            <a:endParaRPr lang="en-US" sz="4000" dirty="0">
              <a:solidFill>
                <a:schemeClr val="accent6"/>
              </a:solidFill>
              <a:latin typeface="Helvetica Neue Light" panose="02000503000000020004" pitchFamily="2" charset="0"/>
              <a:ea typeface="Helvetica Neue Light" panose="02000503000000020004" pitchFamily="2" charset="0"/>
              <a:cs typeface="Helvetica Neue Light" panose="02000503000000020004" pitchFamily="2" charset="0"/>
            </a:endParaRPr>
          </a:p>
        </p:txBody>
      </p:sp>
      <p:sp>
        <p:nvSpPr>
          <p:cNvPr id="32" name="TextBox 31">
            <a:extLst>
              <a:ext uri="{FF2B5EF4-FFF2-40B4-BE49-F238E27FC236}">
                <a16:creationId xmlns:a16="http://schemas.microsoft.com/office/drawing/2014/main" id="{2939420A-5646-BF46-AFB4-81F073C3DEAF}"/>
              </a:ext>
            </a:extLst>
          </p:cNvPr>
          <p:cNvSpPr txBox="1"/>
          <p:nvPr/>
        </p:nvSpPr>
        <p:spPr>
          <a:xfrm>
            <a:off x="120087" y="5038477"/>
            <a:ext cx="2650992" cy="646331"/>
          </a:xfrm>
          <a:prstGeom prst="rect">
            <a:avLst/>
          </a:prstGeom>
          <a:noFill/>
        </p:spPr>
        <p:txBody>
          <a:bodyPr wrap="square" rtlCol="0">
            <a:spAutoFit/>
          </a:bodyPr>
          <a:lstStyle/>
          <a:p>
            <a:pPr algn="r"/>
            <a:endParaRPr lang="en-US" sz="3600" dirty="0">
              <a:solidFill>
                <a:srgbClr val="00B0F0"/>
              </a:solidFill>
            </a:endParaRP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B92F67F9-B884-3041-9BFA-D8BC0B2EE08C}"/>
                  </a:ext>
                </a:extLst>
              </p:cNvPr>
              <p:cNvGraphicFramePr>
                <a:graphicFrameLocks noGrp="1"/>
              </p:cNvGraphicFramePr>
              <p:nvPr>
                <p:extLst>
                  <p:ext uri="{D42A27DB-BD31-4B8C-83A1-F6EECF244321}">
                    <p14:modId xmlns:p14="http://schemas.microsoft.com/office/powerpoint/2010/main" val="4156676425"/>
                  </p:ext>
                </p:extLst>
              </p:nvPr>
            </p:nvGraphicFramePr>
            <p:xfrm>
              <a:off x="1143000" y="2717800"/>
              <a:ext cx="10110470" cy="2590800"/>
            </p:xfrm>
            <a:graphic>
              <a:graphicData uri="http://schemas.openxmlformats.org/drawingml/2006/table">
                <a:tbl>
                  <a:tblPr firstRow="1" bandRow="1">
                    <a:tableStyleId>{5C22544A-7EE6-4342-B048-85BDC9FD1C3A}</a:tableStyleId>
                  </a:tblPr>
                  <a:tblGrid>
                    <a:gridCol w="2925220">
                      <a:extLst>
                        <a:ext uri="{9D8B030D-6E8A-4147-A177-3AD203B41FA5}">
                          <a16:colId xmlns:a16="http://schemas.microsoft.com/office/drawing/2014/main" val="1065543300"/>
                        </a:ext>
                      </a:extLst>
                    </a:gridCol>
                    <a:gridCol w="2527618">
                      <a:extLst>
                        <a:ext uri="{9D8B030D-6E8A-4147-A177-3AD203B41FA5}">
                          <a16:colId xmlns:a16="http://schemas.microsoft.com/office/drawing/2014/main" val="1257066014"/>
                        </a:ext>
                      </a:extLst>
                    </a:gridCol>
                    <a:gridCol w="4657632">
                      <a:extLst>
                        <a:ext uri="{9D8B030D-6E8A-4147-A177-3AD203B41FA5}">
                          <a16:colId xmlns:a16="http://schemas.microsoft.com/office/drawing/2014/main" val="1879927668"/>
                        </a:ext>
                      </a:extLst>
                    </a:gridCol>
                  </a:tblGrid>
                  <a:tr h="647700">
                    <a:tc>
                      <a:txBody>
                        <a:bodyPr/>
                        <a:lstStyle/>
                        <a:p>
                          <a:pPr algn="ctr"/>
                          <a:r>
                            <a:rPr lang="en-US" sz="2800" b="1" i="1"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Tested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1" i="1" dirty="0" err="1">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Avg</a:t>
                          </a:r>
                          <a:r>
                            <a:rPr lang="en-US" sz="2800" b="1" i="1"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 MAPE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1" i="1"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MAPE  (%) for each fold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2638357"/>
                      </a:ext>
                    </a:extLst>
                  </a:tr>
                  <a:tr h="647700">
                    <a:tc>
                      <a:txBody>
                        <a:bodyPr/>
                        <a:lstStyle/>
                        <a:p>
                          <a:pPr algn="ctr"/>
                          <a14:m>
                            <m:oMathPara xmlns:m="http://schemas.openxmlformats.org/officeDocument/2006/math">
                              <m:oMathParaPr>
                                <m:jc m:val="centerGroup"/>
                              </m:oMathParaPr>
                              <m:oMath xmlns:m="http://schemas.openxmlformats.org/officeDocument/2006/math">
                                <m:sSup>
                                  <m:sSupPr>
                                    <m:ctrlPr>
                                      <a:rPr lang="en-US" sz="2800" b="0" i="1" smtClean="0">
                                        <a:solidFill>
                                          <a:schemeClr val="accent1"/>
                                        </a:solidFill>
                                        <a:latin typeface="Cambria Math" panose="02040503050406030204" pitchFamily="18" charset="0"/>
                                      </a:rPr>
                                    </m:ctrlPr>
                                  </m:sSupPr>
                                  <m:e>
                                    <m:r>
                                      <m:rPr>
                                        <m:sty m:val="p"/>
                                      </m:rPr>
                                      <a:rPr lang="en-US" sz="2800" b="0" i="0" smtClean="0">
                                        <a:solidFill>
                                          <a:schemeClr val="accent1"/>
                                        </a:solidFill>
                                        <a:latin typeface="Cambria Math" panose="02040503050406030204" pitchFamily="18" charset="0"/>
                                      </a:rPr>
                                      <m:t>y</m:t>
                                    </m:r>
                                    <m:r>
                                      <a:rPr lang="en-US" sz="2800" b="0" i="0" smtClean="0">
                                        <a:solidFill>
                                          <a:schemeClr val="accent1"/>
                                        </a:solidFill>
                                        <a:latin typeface="Cambria Math" panose="02040503050406030204" pitchFamily="18" charset="0"/>
                                      </a:rPr>
                                      <m:t>=1.9</m:t>
                                    </m:r>
                                  </m:e>
                                  <m:sup>
                                    <m:r>
                                      <m:rPr>
                                        <m:sty m:val="p"/>
                                      </m:rPr>
                                      <a:rPr lang="en-US" sz="2800" b="0" i="0" smtClean="0">
                                        <a:solidFill>
                                          <a:schemeClr val="accent1"/>
                                        </a:solidFill>
                                        <a:latin typeface="Cambria Math" panose="02040503050406030204" pitchFamily="18" charset="0"/>
                                      </a:rPr>
                                      <m:t>n</m:t>
                                    </m:r>
                                  </m:sup>
                                </m:sSup>
                              </m:oMath>
                            </m:oMathPara>
                          </a14:m>
                          <a:endPar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10%+/- 28%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9.7, 22.6, 33.6, 43.1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7754266"/>
                      </a:ext>
                    </a:extLst>
                  </a:tr>
                  <a:tr h="647700">
                    <a:tc>
                      <a:txBody>
                        <a:bodyPr/>
                        <a:lstStyle/>
                        <a:p>
                          <a:pPr algn="ctr"/>
                          <a14:m>
                            <m:oMathPara xmlns:m="http://schemas.openxmlformats.org/officeDocument/2006/math">
                              <m:oMathParaPr>
                                <m:jc m:val="centerGroup"/>
                              </m:oMathParaPr>
                              <m:oMath xmlns:m="http://schemas.openxmlformats.org/officeDocument/2006/math">
                                <m:sSup>
                                  <m:sSupPr>
                                    <m:ctrlPr>
                                      <a:rPr lang="en-US" sz="2800" b="1" i="1" smtClean="0">
                                        <a:solidFill>
                                          <a:srgbClr val="92D050"/>
                                        </a:solidFill>
                                        <a:latin typeface="Cambria Math" panose="02040503050406030204" pitchFamily="18" charset="0"/>
                                      </a:rPr>
                                    </m:ctrlPr>
                                  </m:sSupPr>
                                  <m:e>
                                    <m:r>
                                      <a:rPr lang="en-US" sz="2800" b="1" i="0" smtClean="0">
                                        <a:solidFill>
                                          <a:srgbClr val="92D050"/>
                                        </a:solidFill>
                                        <a:latin typeface="Cambria Math" panose="02040503050406030204" pitchFamily="18" charset="0"/>
                                      </a:rPr>
                                      <m:t>𝐲</m:t>
                                    </m:r>
                                    <m:r>
                                      <a:rPr lang="en-US" sz="2800" b="1" i="0" smtClean="0">
                                        <a:solidFill>
                                          <a:srgbClr val="92D050"/>
                                        </a:solidFill>
                                        <a:latin typeface="Cambria Math" panose="02040503050406030204" pitchFamily="18" charset="0"/>
                                      </a:rPr>
                                      <m:t>= </m:t>
                                    </m:r>
                                    <m:r>
                                      <a:rPr lang="en-US" sz="2800" b="1" i="0" smtClean="0">
                                        <a:solidFill>
                                          <a:srgbClr val="92D050"/>
                                        </a:solidFill>
                                        <a:latin typeface="Cambria Math" panose="02040503050406030204" pitchFamily="18" charset="0"/>
                                      </a:rPr>
                                      <m:t>𝟐</m:t>
                                    </m:r>
                                    <m:r>
                                      <a:rPr lang="en-US" sz="2800" b="1" i="0" smtClean="0">
                                        <a:solidFill>
                                          <a:srgbClr val="92D050"/>
                                        </a:solidFill>
                                        <a:latin typeface="Cambria Math" panose="02040503050406030204" pitchFamily="18" charset="0"/>
                                      </a:rPr>
                                      <m:t>.</m:t>
                                    </m:r>
                                    <m:r>
                                      <a:rPr lang="en-US" sz="2800" b="1" i="0" smtClean="0">
                                        <a:solidFill>
                                          <a:srgbClr val="92D050"/>
                                        </a:solidFill>
                                        <a:latin typeface="Cambria Math" panose="02040503050406030204" pitchFamily="18" charset="0"/>
                                      </a:rPr>
                                      <m:t>𝟎𝟎</m:t>
                                    </m:r>
                                  </m:e>
                                  <m:sup>
                                    <m:r>
                                      <a:rPr lang="en-US" sz="2800" b="1" i="0" smtClean="0">
                                        <a:solidFill>
                                          <a:srgbClr val="92D050"/>
                                        </a:solidFill>
                                        <a:latin typeface="Cambria Math" panose="02040503050406030204" pitchFamily="18" charset="0"/>
                                      </a:rPr>
                                      <m:t>𝐧</m:t>
                                    </m:r>
                                  </m:sup>
                                </m:sSup>
                              </m:oMath>
                            </m:oMathPara>
                          </a14:m>
                          <a:endParaRPr lang="en-US" sz="2800" b="1" i="0" dirty="0">
                            <a:solidFill>
                              <a:srgbClr val="92D050"/>
                            </a:solidFill>
                            <a:latin typeface="Helvetica Neue Light" panose="02000503000000020004" pitchFamily="2" charset="0"/>
                            <a:ea typeface="Helvetica Neue Light" panose="02000503000000020004" pitchFamily="2" charset="0"/>
                            <a:cs typeface="Helvetica Neue Light"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1" i="0" dirty="0">
                              <a:solidFill>
                                <a:srgbClr val="92D050"/>
                              </a:solidFill>
                              <a:latin typeface="Helvetica Neue Light" panose="02000503000000020004" pitchFamily="2" charset="0"/>
                              <a:ea typeface="Helvetica Neue Light" panose="02000503000000020004" pitchFamily="2" charset="0"/>
                              <a:cs typeface="Helvetica Neue Light" panose="02000503000000020004" pitchFamily="2" charset="0"/>
                            </a:rPr>
                            <a:t>0% +/- 0%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1" i="0" dirty="0">
                              <a:solidFill>
                                <a:srgbClr val="92D050"/>
                              </a:solidFill>
                              <a:latin typeface="Helvetica Neue Light" panose="02000503000000020004" pitchFamily="2" charset="0"/>
                              <a:ea typeface="Helvetica Neue Light" panose="02000503000000020004" pitchFamily="2" charset="0"/>
                              <a:cs typeface="Helvetica Neue Light" panose="02000503000000020004" pitchFamily="2" charset="0"/>
                            </a:rPr>
                            <a:t>0, 0, 0, 0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4134812"/>
                      </a:ext>
                    </a:extLst>
                  </a:tr>
                  <a:tr h="647700">
                    <a:tc>
                      <a:txBody>
                        <a:bodyPr/>
                        <a:lstStyle/>
                        <a:p>
                          <a:pPr algn="ctr"/>
                          <a14:m>
                            <m:oMathPara xmlns:m="http://schemas.openxmlformats.org/officeDocument/2006/math">
                              <m:oMathParaPr>
                                <m:jc m:val="centerGroup"/>
                              </m:oMathParaPr>
                              <m:oMath xmlns:m="http://schemas.openxmlformats.org/officeDocument/2006/math">
                                <m:sSup>
                                  <m:sSupPr>
                                    <m:ctrlPr>
                                      <a:rPr lang="en-US" sz="2800" b="0" i="1" smtClean="0">
                                        <a:solidFill>
                                          <a:schemeClr val="accent1"/>
                                        </a:solidFill>
                                        <a:latin typeface="Cambria Math" panose="02040503050406030204" pitchFamily="18" charset="0"/>
                                      </a:rPr>
                                    </m:ctrlPr>
                                  </m:sSupPr>
                                  <m:e>
                                    <m:r>
                                      <m:rPr>
                                        <m:sty m:val="p"/>
                                      </m:rPr>
                                      <a:rPr lang="en-US" sz="2800" b="0" i="0" smtClean="0">
                                        <a:solidFill>
                                          <a:schemeClr val="accent1"/>
                                        </a:solidFill>
                                        <a:latin typeface="Cambria Math" panose="02040503050406030204" pitchFamily="18" charset="0"/>
                                      </a:rPr>
                                      <m:t>y</m:t>
                                    </m:r>
                                    <m:r>
                                      <a:rPr lang="en-US" sz="2800" b="0" i="0" smtClean="0">
                                        <a:solidFill>
                                          <a:schemeClr val="accent1"/>
                                        </a:solidFill>
                                        <a:latin typeface="Cambria Math" panose="02040503050406030204" pitchFamily="18" charset="0"/>
                                      </a:rPr>
                                      <m:t>= 2.01</m:t>
                                    </m:r>
                                  </m:e>
                                  <m:sup>
                                    <m:r>
                                      <m:rPr>
                                        <m:sty m:val="p"/>
                                      </m:rPr>
                                      <a:rPr lang="en-US" sz="2800" b="0" i="0" smtClean="0">
                                        <a:solidFill>
                                          <a:schemeClr val="accent1"/>
                                        </a:solidFill>
                                        <a:latin typeface="Cambria Math" panose="02040503050406030204" pitchFamily="18" charset="0"/>
                                      </a:rPr>
                                      <m:t>n</m:t>
                                    </m:r>
                                  </m:sup>
                                </m:sSup>
                              </m:oMath>
                            </m:oMathPara>
                          </a14:m>
                          <a:endPar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1%+/- 4%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1,  2.5,  4.1,  5.6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4360780"/>
                      </a:ext>
                    </a:extLst>
                  </a:tr>
                </a:tbl>
              </a:graphicData>
            </a:graphic>
          </p:graphicFrame>
        </mc:Choice>
        <mc:Fallback xmlns="">
          <p:graphicFrame>
            <p:nvGraphicFramePr>
              <p:cNvPr id="2" name="Table 1">
                <a:extLst>
                  <a:ext uri="{FF2B5EF4-FFF2-40B4-BE49-F238E27FC236}">
                    <a16:creationId xmlns:a16="http://schemas.microsoft.com/office/drawing/2014/main" id="{B92F67F9-B884-3041-9BFA-D8BC0B2EE08C}"/>
                  </a:ext>
                </a:extLst>
              </p:cNvPr>
              <p:cNvGraphicFramePr>
                <a:graphicFrameLocks noGrp="1"/>
              </p:cNvGraphicFramePr>
              <p:nvPr>
                <p:extLst>
                  <p:ext uri="{D42A27DB-BD31-4B8C-83A1-F6EECF244321}">
                    <p14:modId xmlns:p14="http://schemas.microsoft.com/office/powerpoint/2010/main" val="4156676425"/>
                  </p:ext>
                </p:extLst>
              </p:nvPr>
            </p:nvGraphicFramePr>
            <p:xfrm>
              <a:off x="1143000" y="2717800"/>
              <a:ext cx="10110470" cy="2590800"/>
            </p:xfrm>
            <a:graphic>
              <a:graphicData uri="http://schemas.openxmlformats.org/drawingml/2006/table">
                <a:tbl>
                  <a:tblPr firstRow="1" bandRow="1">
                    <a:tableStyleId>{5C22544A-7EE6-4342-B048-85BDC9FD1C3A}</a:tableStyleId>
                  </a:tblPr>
                  <a:tblGrid>
                    <a:gridCol w="2925220">
                      <a:extLst>
                        <a:ext uri="{9D8B030D-6E8A-4147-A177-3AD203B41FA5}">
                          <a16:colId xmlns:a16="http://schemas.microsoft.com/office/drawing/2014/main" val="1065543300"/>
                        </a:ext>
                      </a:extLst>
                    </a:gridCol>
                    <a:gridCol w="2527618">
                      <a:extLst>
                        <a:ext uri="{9D8B030D-6E8A-4147-A177-3AD203B41FA5}">
                          <a16:colId xmlns:a16="http://schemas.microsoft.com/office/drawing/2014/main" val="1257066014"/>
                        </a:ext>
                      </a:extLst>
                    </a:gridCol>
                    <a:gridCol w="4657632">
                      <a:extLst>
                        <a:ext uri="{9D8B030D-6E8A-4147-A177-3AD203B41FA5}">
                          <a16:colId xmlns:a16="http://schemas.microsoft.com/office/drawing/2014/main" val="1879927668"/>
                        </a:ext>
                      </a:extLst>
                    </a:gridCol>
                  </a:tblGrid>
                  <a:tr h="647700">
                    <a:tc>
                      <a:txBody>
                        <a:bodyPr/>
                        <a:lstStyle/>
                        <a:p>
                          <a:pPr algn="ctr"/>
                          <a:r>
                            <a:rPr lang="en-US" sz="2800" b="1" i="1"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Tested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1" i="1" dirty="0" err="1">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Avg</a:t>
                          </a:r>
                          <a:r>
                            <a:rPr lang="en-US" sz="2800" b="1" i="1"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 MAPE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1" i="1"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MAPE  (%) for each fold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2638357"/>
                      </a:ext>
                    </a:extLst>
                  </a:tr>
                  <a:tr h="6477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33" t="-111765" r="-245022" b="-205882"/>
                          </a:stretch>
                        </a:blip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10%+/- 28%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9.7, 22.6, 33.6, 43.1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7754266"/>
                      </a:ext>
                    </a:extLst>
                  </a:tr>
                  <a:tr h="6477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33" t="-211765" r="-245022" b="-105882"/>
                          </a:stretch>
                        </a:blipFill>
                      </a:tcPr>
                    </a:tc>
                    <a:tc>
                      <a:txBody>
                        <a:bodyPr/>
                        <a:lstStyle/>
                        <a:p>
                          <a:pPr algn="ctr"/>
                          <a:r>
                            <a:rPr lang="en-US" sz="2800" b="1" i="0" dirty="0">
                              <a:solidFill>
                                <a:srgbClr val="92D050"/>
                              </a:solidFill>
                              <a:latin typeface="Helvetica Neue Light" panose="02000503000000020004" pitchFamily="2" charset="0"/>
                              <a:ea typeface="Helvetica Neue Light" panose="02000503000000020004" pitchFamily="2" charset="0"/>
                              <a:cs typeface="Helvetica Neue Light" panose="02000503000000020004" pitchFamily="2" charset="0"/>
                            </a:rPr>
                            <a:t>0% +/- 0%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1" i="0" dirty="0">
                              <a:solidFill>
                                <a:srgbClr val="92D050"/>
                              </a:solidFill>
                              <a:latin typeface="Helvetica Neue Light" panose="02000503000000020004" pitchFamily="2" charset="0"/>
                              <a:ea typeface="Helvetica Neue Light" panose="02000503000000020004" pitchFamily="2" charset="0"/>
                              <a:cs typeface="Helvetica Neue Light" panose="02000503000000020004" pitchFamily="2" charset="0"/>
                            </a:rPr>
                            <a:t>0, 0, 0, 0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4134812"/>
                      </a:ext>
                    </a:extLst>
                  </a:tr>
                  <a:tr h="6477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33" t="-311765" r="-245022" b="-5882"/>
                          </a:stretch>
                        </a:blip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1%+/- 4%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i="0" dirty="0">
                              <a:solidFill>
                                <a:schemeClr val="accent1"/>
                              </a:solidFill>
                              <a:latin typeface="Helvetica Neue Light" panose="02000503000000020004" pitchFamily="2" charset="0"/>
                              <a:ea typeface="Helvetica Neue Light" panose="02000503000000020004" pitchFamily="2" charset="0"/>
                              <a:cs typeface="Helvetica Neue Light" panose="02000503000000020004" pitchFamily="2" charset="0"/>
                            </a:rPr>
                            <a:t>1,  2.5,  4.1,  5.6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4360780"/>
                      </a:ext>
                    </a:extLst>
                  </a:tr>
                </a:tbl>
              </a:graphicData>
            </a:graphic>
          </p:graphicFrame>
        </mc:Fallback>
      </mc:AlternateContent>
    </p:spTree>
    <p:extLst>
      <p:ext uri="{BB962C8B-B14F-4D97-AF65-F5344CB8AC3E}">
        <p14:creationId xmlns:p14="http://schemas.microsoft.com/office/powerpoint/2010/main" val="5084141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3416320"/>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Motivation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Supervised Learning</a:t>
            </a:r>
          </a:p>
          <a:p>
            <a:pPr marL="571500" indent="-571500">
              <a:buFont typeface="Arial" charset="0"/>
              <a:buChar char="•"/>
            </a:pPr>
            <a:r>
              <a:rPr lang="en-US" sz="3600" dirty="0">
                <a:solidFill>
                  <a:schemeClr val="tx2"/>
                </a:solidFill>
                <a:latin typeface="Avenir Book" charset="0"/>
                <a:ea typeface="Avenir Book" charset="0"/>
                <a:cs typeface="Avenir Book" charset="0"/>
              </a:rPr>
              <a:t>OLS</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&lt;break&gt;</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KNN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69</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1812122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191657" y="681254"/>
            <a:ext cx="7979516" cy="6034179"/>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932904" y="2098673"/>
            <a:ext cx="4486071" cy="2682375"/>
          </a:xfrm>
          <a:prstGeom prst="rect">
            <a:avLst/>
          </a:prstGeom>
          <a:solidFill>
            <a:schemeClr val="accent2">
              <a:lumMod val="20000"/>
              <a:lumOff val="80000"/>
            </a:schemeClr>
          </a:solidFill>
          <a:ln>
            <a:solidFill>
              <a:srgbClr val="C0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1679575" y="160338"/>
            <a:ext cx="88265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2800" cap="none" dirty="0">
                <a:solidFill>
                  <a:schemeClr val="tx1">
                    <a:lumMod val="65000"/>
                    <a:lumOff val="35000"/>
                  </a:schemeClr>
                </a:solidFill>
                <a:latin typeface="Avenir Book" charset="0"/>
                <a:ea typeface="Avenir Book" charset="0"/>
                <a:cs typeface="Avenir Book" charset="0"/>
              </a:rPr>
              <a:t>Systemic Problems with NYC Building Policy</a:t>
            </a:r>
            <a:endParaRPr lang="en-US" sz="2000" b="0" i="1" cap="none" dirty="0">
              <a:solidFill>
                <a:schemeClr val="tx1">
                  <a:lumMod val="65000"/>
                  <a:lumOff val="35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Rectangle 3"/>
          <p:cNvSpPr/>
          <p:nvPr/>
        </p:nvSpPr>
        <p:spPr>
          <a:xfrm>
            <a:off x="4058051" y="2098672"/>
            <a:ext cx="4069549" cy="2308324"/>
          </a:xfrm>
          <a:prstGeom prst="rect">
            <a:avLst/>
          </a:prstGeom>
        </p:spPr>
        <p:txBody>
          <a:bodyPr wrap="square">
            <a:spAutoFit/>
          </a:bodyPr>
          <a:lstStyle/>
          <a:p>
            <a:pPr algn="ctr"/>
            <a:r>
              <a:rPr lang="en-US" b="1" i="1" dirty="0">
                <a:solidFill>
                  <a:schemeClr val="accent2">
                    <a:lumMod val="50000"/>
                  </a:schemeClr>
                </a:solidFill>
                <a:latin typeface="Arial" panose="020B0604020202020204" pitchFamily="34" charset="0"/>
                <a:cs typeface="Arial" panose="020B0604020202020204" pitchFamily="34" charset="0"/>
              </a:rPr>
              <a:t>“FDNY, DOB, and DEP should review the criteria they use to prioritize inspections (new buildings and demolitions for DOB) and affirm, or make appropriate adjustments to ensure that, to the extent possible, these inspections are prioritized on the basis of risk.”</a:t>
            </a:r>
          </a:p>
        </p:txBody>
      </p:sp>
      <p:sp>
        <p:nvSpPr>
          <p:cNvPr id="8" name="Rectangle 7"/>
          <p:cNvSpPr/>
          <p:nvPr/>
        </p:nvSpPr>
        <p:spPr>
          <a:xfrm>
            <a:off x="6793786" y="4411715"/>
            <a:ext cx="1408142" cy="338554"/>
          </a:xfrm>
          <a:prstGeom prst="rect">
            <a:avLst/>
          </a:prstGeom>
        </p:spPr>
        <p:txBody>
          <a:bodyPr wrap="none">
            <a:spAutoFit/>
          </a:bodyPr>
          <a:lstStyle/>
          <a:p>
            <a:r>
              <a:rPr lang="en-US" sz="1600" i="1" dirty="0">
                <a:solidFill>
                  <a:srgbClr val="C00000"/>
                </a:solidFill>
                <a:latin typeface="Arial" panose="020B0604020202020204" pitchFamily="34" charset="0"/>
                <a:cs typeface="Arial" panose="020B0604020202020204" pitchFamily="34" charset="0"/>
              </a:rPr>
              <a:t>- CDA Report</a:t>
            </a:r>
          </a:p>
        </p:txBody>
      </p:sp>
      <p:pic>
        <p:nvPicPr>
          <p:cNvPr id="9" name="Picture 2" descr="http://www.fdnyfoundation.org/wp-content/uploads/379x250_fdny_logo.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6221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522" y="1099807"/>
            <a:ext cx="10266948" cy="465221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2544" y="512956"/>
            <a:ext cx="5954904" cy="546879"/>
          </a:xfrm>
          <a:prstGeom prst="rect">
            <a:avLst/>
          </a:prstGeom>
        </p:spPr>
      </p:pic>
    </p:spTree>
    <p:extLst>
      <p:ext uri="{BB962C8B-B14F-4D97-AF65-F5344CB8AC3E}">
        <p14:creationId xmlns:p14="http://schemas.microsoft.com/office/powerpoint/2010/main" val="5297100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467" t="78922" r="17651"/>
          <a:stretch/>
        </p:blipFill>
        <p:spPr>
          <a:xfrm>
            <a:off x="5173307" y="910681"/>
            <a:ext cx="4708563" cy="7193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839" y="2339751"/>
            <a:ext cx="8122936" cy="745984"/>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350" r="6091" b="48721"/>
          <a:stretch/>
        </p:blipFill>
        <p:spPr>
          <a:xfrm>
            <a:off x="5173307" y="3388485"/>
            <a:ext cx="6400800" cy="1750033"/>
          </a:xfrm>
          <a:prstGeom prst="rect">
            <a:avLst/>
          </a:prstGeom>
        </p:spPr>
      </p:pic>
      <p:cxnSp>
        <p:nvCxnSpPr>
          <p:cNvPr id="10" name="Elbow Connector 9"/>
          <p:cNvCxnSpPr>
            <a:stCxn id="3" idx="1"/>
          </p:cNvCxnSpPr>
          <p:nvPr/>
        </p:nvCxnSpPr>
        <p:spPr>
          <a:xfrm rot="10800000" flipV="1">
            <a:off x="4838701" y="1270350"/>
            <a:ext cx="334607" cy="1127491"/>
          </a:xfrm>
          <a:prstGeom prst="bentConnector2">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rot="16200000" flipV="1">
            <a:off x="6204560" y="3304282"/>
            <a:ext cx="883134" cy="490655"/>
          </a:xfrm>
          <a:prstGeom prst="bentConnector3">
            <a:avLst>
              <a:gd name="adj1" fmla="val 50000"/>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719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b="1" smtClean="0"/>
              <a:t>72</a:t>
            </a:fld>
            <a:endParaRPr lang="en-US" b="1"/>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 Process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629" y="1130546"/>
            <a:ext cx="6013450" cy="87537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6448" y="2500364"/>
            <a:ext cx="2298700" cy="7493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993" y="2472813"/>
            <a:ext cx="2565400" cy="7239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6696" y="5449904"/>
            <a:ext cx="4932844" cy="755839"/>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3" y="4198165"/>
            <a:ext cx="2908569" cy="885791"/>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629" y="3740527"/>
            <a:ext cx="1806616" cy="513646"/>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t="1" b="3639"/>
          <a:stretch/>
        </p:blipFill>
        <p:spPr>
          <a:xfrm>
            <a:off x="7849166" y="4293679"/>
            <a:ext cx="3525451" cy="469819"/>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19400" y="3769537"/>
            <a:ext cx="3005246" cy="505690"/>
          </a:xfrm>
          <a:prstGeom prst="rect">
            <a:avLst/>
          </a:prstGeom>
        </p:spPr>
      </p:pic>
      <p:sp>
        <p:nvSpPr>
          <p:cNvPr id="3" name="Rectangle 2"/>
          <p:cNvSpPr/>
          <p:nvPr/>
        </p:nvSpPr>
        <p:spPr>
          <a:xfrm>
            <a:off x="615185" y="1134247"/>
            <a:ext cx="6304355" cy="857355"/>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a:solidFill>
                  <a:schemeClr val="accent2">
                    <a:lumMod val="50000"/>
                  </a:schemeClr>
                </a:solidFill>
                <a:latin typeface="Avenir Book" charset="0"/>
                <a:ea typeface="Avenir Book" charset="0"/>
                <a:cs typeface="Avenir Book" charset="0"/>
              </a:rPr>
              <a:t>Training model</a:t>
            </a:r>
          </a:p>
        </p:txBody>
      </p:sp>
      <p:sp>
        <p:nvSpPr>
          <p:cNvPr id="18" name="Rectangle 17"/>
          <p:cNvSpPr/>
          <p:nvPr/>
        </p:nvSpPr>
        <p:spPr>
          <a:xfrm>
            <a:off x="615185" y="2085844"/>
            <a:ext cx="6304355" cy="1155634"/>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2">
                    <a:lumMod val="50000"/>
                  </a:schemeClr>
                </a:solidFill>
                <a:latin typeface="Avenir Book" charset="0"/>
                <a:ea typeface="Avenir Book" charset="0"/>
                <a:cs typeface="Avenir Book" charset="0"/>
              </a:rPr>
              <a:t>Objective: Minimize MSE or SSE via gradient descent</a:t>
            </a:r>
          </a:p>
        </p:txBody>
      </p:sp>
      <p:sp>
        <p:nvSpPr>
          <p:cNvPr id="19" name="Rectangle 18"/>
          <p:cNvSpPr/>
          <p:nvPr/>
        </p:nvSpPr>
        <p:spPr>
          <a:xfrm>
            <a:off x="615185" y="5174157"/>
            <a:ext cx="6304355" cy="966911"/>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1"/>
                </a:solidFill>
                <a:latin typeface="Avenir Book" charset="0"/>
                <a:ea typeface="Avenir Book" charset="0"/>
                <a:cs typeface="Avenir Book" charset="0"/>
              </a:rPr>
              <a:t>Prediction: Results in a linear equation that produces Y-hat</a:t>
            </a:r>
          </a:p>
        </p:txBody>
      </p:sp>
      <p:sp>
        <p:nvSpPr>
          <p:cNvPr id="20" name="Rectangle 19"/>
          <p:cNvSpPr/>
          <p:nvPr/>
        </p:nvSpPr>
        <p:spPr>
          <a:xfrm>
            <a:off x="615185" y="3323846"/>
            <a:ext cx="6304355" cy="1760110"/>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2">
                    <a:lumMod val="50000"/>
                  </a:schemeClr>
                </a:solidFill>
                <a:latin typeface="Avenir Book" charset="0"/>
                <a:ea typeface="Avenir Book" charset="0"/>
                <a:cs typeface="Avenir Book" charset="0"/>
              </a:rPr>
              <a:t>Evaluate Trained Model</a:t>
            </a:r>
          </a:p>
        </p:txBody>
      </p:sp>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9555" y="4820066"/>
            <a:ext cx="3666826" cy="617014"/>
          </a:xfrm>
          <a:prstGeom prst="rect">
            <a:avLst/>
          </a:prstGeom>
        </p:spPr>
      </p:pic>
      <p:sp>
        <p:nvSpPr>
          <p:cNvPr id="22" name="Rectangle 21"/>
          <p:cNvSpPr/>
          <p:nvPr/>
        </p:nvSpPr>
        <p:spPr>
          <a:xfrm>
            <a:off x="7663498" y="3864782"/>
            <a:ext cx="3983568" cy="200757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a:solidFill>
                  <a:schemeClr val="accent1"/>
                </a:solidFill>
                <a:latin typeface="Avenir Book" charset="0"/>
                <a:ea typeface="Avenir Book" charset="0"/>
                <a:cs typeface="Avenir Book" charset="0"/>
              </a:rPr>
              <a:t>Benchmark error </a:t>
            </a:r>
            <a:endParaRPr lang="en-US" b="1" dirty="0">
              <a:solidFill>
                <a:schemeClr val="accent1"/>
              </a:solidFill>
              <a:latin typeface="Avenir Book" charset="0"/>
              <a:ea typeface="Avenir Book" charset="0"/>
              <a:cs typeface="Avenir Book" charset="0"/>
            </a:endParaRPr>
          </a:p>
        </p:txBody>
      </p:sp>
      <p:cxnSp>
        <p:nvCxnSpPr>
          <p:cNvPr id="5" name="Elbow Connector 4"/>
          <p:cNvCxnSpPr>
            <a:stCxn id="3" idx="1"/>
            <a:endCxn id="18" idx="1"/>
          </p:cNvCxnSpPr>
          <p:nvPr/>
        </p:nvCxnSpPr>
        <p:spPr>
          <a:xfrm rot="10800000" flipV="1">
            <a:off x="615185" y="1562925"/>
            <a:ext cx="12700" cy="110073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8" idx="3"/>
            <a:endCxn id="20" idx="3"/>
          </p:cNvCxnSpPr>
          <p:nvPr/>
        </p:nvCxnSpPr>
        <p:spPr>
          <a:xfrm>
            <a:off x="6919540" y="2663661"/>
            <a:ext cx="12700" cy="154024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0" idx="1"/>
            <a:endCxn id="19" idx="1"/>
          </p:cNvCxnSpPr>
          <p:nvPr/>
        </p:nvCxnSpPr>
        <p:spPr>
          <a:xfrm rot="10800000" flipV="1">
            <a:off x="615185" y="4203901"/>
            <a:ext cx="12700" cy="1453712"/>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9" idx="3"/>
            <a:endCxn id="22" idx="1"/>
          </p:cNvCxnSpPr>
          <p:nvPr/>
        </p:nvCxnSpPr>
        <p:spPr>
          <a:xfrm flipV="1">
            <a:off x="6919540" y="4868571"/>
            <a:ext cx="743958" cy="7890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Diamond 31"/>
          <p:cNvSpPr/>
          <p:nvPr/>
        </p:nvSpPr>
        <p:spPr>
          <a:xfrm>
            <a:off x="8198660" y="1846950"/>
            <a:ext cx="2909944" cy="1480645"/>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venir Book" charset="0"/>
                <a:ea typeface="Avenir Book" charset="0"/>
                <a:cs typeface="Avenir Book" charset="0"/>
              </a:rPr>
              <a:t>If Error </a:t>
            </a:r>
            <a:r>
              <a:rPr lang="en-US" b="1">
                <a:latin typeface="Avenir Book" charset="0"/>
                <a:ea typeface="Avenir Book" charset="0"/>
                <a:cs typeface="Avenir Book" charset="0"/>
              </a:rPr>
              <a:t>is acceptable?</a:t>
            </a:r>
            <a:endParaRPr lang="en-US" b="1" dirty="0">
              <a:latin typeface="Avenir Book" charset="0"/>
              <a:ea typeface="Avenir Book" charset="0"/>
              <a:cs typeface="Avenir Book" charset="0"/>
            </a:endParaRPr>
          </a:p>
        </p:txBody>
      </p:sp>
      <p:cxnSp>
        <p:nvCxnSpPr>
          <p:cNvPr id="33" name="Elbow Connector 32"/>
          <p:cNvCxnSpPr>
            <a:stCxn id="22" idx="0"/>
            <a:endCxn id="32" idx="2"/>
          </p:cNvCxnSpPr>
          <p:nvPr/>
        </p:nvCxnSpPr>
        <p:spPr>
          <a:xfrm rot="16200000" flipV="1">
            <a:off x="9385864" y="3595364"/>
            <a:ext cx="537187" cy="16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2" idx="1"/>
            <a:endCxn id="3" idx="3"/>
          </p:cNvCxnSpPr>
          <p:nvPr/>
        </p:nvCxnSpPr>
        <p:spPr>
          <a:xfrm rot="10800000">
            <a:off x="6919540" y="1562925"/>
            <a:ext cx="1279120" cy="10243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32" idx="3"/>
            <a:endCxn id="44" idx="2"/>
          </p:cNvCxnSpPr>
          <p:nvPr/>
        </p:nvCxnSpPr>
        <p:spPr>
          <a:xfrm flipV="1">
            <a:off x="11108604" y="903497"/>
            <a:ext cx="266013" cy="16837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0735650" y="352289"/>
            <a:ext cx="1277934" cy="55120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1"/>
                </a:solidFill>
                <a:latin typeface="Avenir Book" charset="0"/>
                <a:ea typeface="Avenir Book" charset="0"/>
                <a:cs typeface="Avenir Book" charset="0"/>
              </a:rPr>
              <a:t>Done!</a:t>
            </a:r>
          </a:p>
        </p:txBody>
      </p:sp>
      <p:sp>
        <p:nvSpPr>
          <p:cNvPr id="64" name="Rectangle 63"/>
          <p:cNvSpPr/>
          <p:nvPr/>
        </p:nvSpPr>
        <p:spPr>
          <a:xfrm>
            <a:off x="2915443" y="340458"/>
            <a:ext cx="1703838" cy="551208"/>
          </a:xfrm>
          <a:prstGeom prst="rect">
            <a:avLst/>
          </a:prstGeom>
          <a:solidFill>
            <a:schemeClr val="accent6">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1"/>
                </a:solidFill>
                <a:latin typeface="Avenir Book" charset="0"/>
                <a:ea typeface="Avenir Book" charset="0"/>
                <a:cs typeface="Avenir Book" charset="0"/>
              </a:rPr>
              <a:t>Start</a:t>
            </a:r>
          </a:p>
        </p:txBody>
      </p:sp>
      <p:cxnSp>
        <p:nvCxnSpPr>
          <p:cNvPr id="65" name="Elbow Connector 64"/>
          <p:cNvCxnSpPr>
            <a:stCxn id="64" idx="2"/>
            <a:endCxn id="3" idx="0"/>
          </p:cNvCxnSpPr>
          <p:nvPr/>
        </p:nvCxnSpPr>
        <p:spPr>
          <a:xfrm rot="16200000" flipH="1">
            <a:off x="3646072" y="1012955"/>
            <a:ext cx="24258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7591572" y="2072649"/>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accent1"/>
                </a:solidFill>
                <a:latin typeface="Avenir Book" charset="0"/>
                <a:ea typeface="Avenir Book" charset="0"/>
                <a:cs typeface="Avenir Book" charset="0"/>
              </a:rPr>
              <a:t>N</a:t>
            </a:r>
            <a:endParaRPr lang="en-US" sz="2400" dirty="0">
              <a:solidFill>
                <a:schemeClr val="accent1"/>
              </a:solidFill>
              <a:latin typeface="Avenir Book" charset="0"/>
              <a:ea typeface="Avenir Book" charset="0"/>
              <a:cs typeface="Avenir Book" charset="0"/>
            </a:endParaRPr>
          </a:p>
        </p:txBody>
      </p:sp>
      <p:sp>
        <p:nvSpPr>
          <p:cNvPr id="81" name="Rectangle 80"/>
          <p:cNvSpPr/>
          <p:nvPr/>
        </p:nvSpPr>
        <p:spPr>
          <a:xfrm>
            <a:off x="10777900" y="2041410"/>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venir Book" charset="0"/>
                <a:ea typeface="Avenir Book" charset="0"/>
                <a:cs typeface="Avenir Book" charset="0"/>
              </a:rPr>
              <a:t>Y</a:t>
            </a:r>
          </a:p>
        </p:txBody>
      </p:sp>
    </p:spTree>
    <p:extLst>
      <p:ext uri="{BB962C8B-B14F-4D97-AF65-F5344CB8AC3E}">
        <p14:creationId xmlns:p14="http://schemas.microsoft.com/office/powerpoint/2010/main" val="3466787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Coefficients</a:t>
            </a:r>
            <a:endParaRPr lang="en-US" sz="3600" dirty="0">
              <a:solidFill>
                <a:schemeClr val="bg1"/>
              </a:solidFill>
              <a:latin typeface="Avenir Book" charset="0"/>
              <a:ea typeface="Avenir Book" charset="0"/>
              <a:cs typeface="Avenir Book"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5780"/>
            <a:ext cx="7601679" cy="1106574"/>
          </a:xfrm>
          <a:prstGeom prst="rect">
            <a:avLst/>
          </a:prstGeom>
        </p:spPr>
      </p:pic>
      <p:sp>
        <p:nvSpPr>
          <p:cNvPr id="16" name="Rectangle 15"/>
          <p:cNvSpPr/>
          <p:nvPr/>
        </p:nvSpPr>
        <p:spPr>
          <a:xfrm>
            <a:off x="1847850" y="2302771"/>
            <a:ext cx="10128560" cy="584775"/>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a:solidFill>
                  <a:srgbClr val="0070C0"/>
                </a:solidFill>
                <a:latin typeface="Helvetica Neue Thin" charset="0"/>
                <a:ea typeface="Helvetica Neue Thin" charset="0"/>
                <a:cs typeface="Helvetica Neue Thin" charset="0"/>
              </a:rPr>
              <a:t>W or B are coefficients. W1 to </a:t>
            </a:r>
            <a:r>
              <a:rPr lang="en-US" sz="3200" i="1" dirty="0" err="1">
                <a:solidFill>
                  <a:srgbClr val="0070C0"/>
                </a:solidFill>
                <a:latin typeface="Helvetica Neue Thin" charset="0"/>
                <a:ea typeface="Helvetica Neue Thin" charset="0"/>
                <a:cs typeface="Helvetica Neue Thin" charset="0"/>
              </a:rPr>
              <a:t>Wk</a:t>
            </a:r>
            <a:r>
              <a:rPr lang="en-US" sz="3200" i="1" dirty="0">
                <a:solidFill>
                  <a:srgbClr val="0070C0"/>
                </a:solidFill>
                <a:latin typeface="Helvetica Neue Thin" charset="0"/>
                <a:ea typeface="Helvetica Neue Thin" charset="0"/>
                <a:cs typeface="Helvetica Neue Thin" charset="0"/>
              </a:rPr>
              <a:t> are marginal estimates.</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56" y="3088231"/>
            <a:ext cx="8122936" cy="745984"/>
          </a:xfrm>
          <a:prstGeom prst="rect">
            <a:avLst/>
          </a:prstGeom>
        </p:spPr>
      </p:pic>
      <p:sp>
        <p:nvSpPr>
          <p:cNvPr id="18" name="Rectangle 17"/>
          <p:cNvSpPr/>
          <p:nvPr/>
        </p:nvSpPr>
        <p:spPr>
          <a:xfrm>
            <a:off x="1847850" y="3834215"/>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a:solidFill>
                  <a:srgbClr val="0070C0"/>
                </a:solidFill>
                <a:latin typeface="Helvetica Neue Thin" charset="0"/>
                <a:ea typeface="Helvetica Neue Thin" charset="0"/>
                <a:cs typeface="Helvetica Neue Thin" charset="0"/>
              </a:rPr>
              <a:t>W1 = 0.036 million more transactions per month</a:t>
            </a:r>
          </a:p>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a:solidFill>
                  <a:srgbClr val="0070C0"/>
                </a:solidFill>
                <a:latin typeface="Helvetica Neue Thin" charset="0"/>
                <a:ea typeface="Helvetica Neue Thin" charset="0"/>
                <a:cs typeface="Helvetica Neue Thin" charset="0"/>
              </a:rPr>
              <a:t>Each W has an associated standard error</a:t>
            </a:r>
          </a:p>
        </p:txBody>
      </p:sp>
    </p:spTree>
    <p:extLst>
      <p:ext uri="{BB962C8B-B14F-4D97-AF65-F5344CB8AC3E}">
        <p14:creationId xmlns:p14="http://schemas.microsoft.com/office/powerpoint/2010/main" val="18648853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10" name="Rectangle 9"/>
          <p:cNvSpPr/>
          <p:nvPr/>
        </p:nvSpPr>
        <p:spPr>
          <a:xfrm>
            <a:off x="-641661" y="622902"/>
            <a:ext cx="7828274"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How Coefficients Are Derived</a:t>
            </a:r>
            <a:endParaRPr lang="en-US" sz="3600" dirty="0">
              <a:solidFill>
                <a:schemeClr val="bg1"/>
              </a:solidFill>
              <a:latin typeface="Avenir Book" charset="0"/>
              <a:ea typeface="Avenir Book" charset="0"/>
              <a:cs typeface="Avenir Book" charset="0"/>
            </a:endParaRPr>
          </a:p>
        </p:txBody>
      </p:sp>
      <mc:AlternateContent xmlns:mc="http://schemas.openxmlformats.org/markup-compatibility/2006" xmlns:a14="http://schemas.microsoft.com/office/drawing/2010/main">
        <mc:Choice Requires="a14">
          <p:sp>
            <p:nvSpPr>
              <p:cNvPr id="3" name="TextBox 2"/>
              <p:cNvSpPr txBox="1"/>
              <p:nvPr/>
            </p:nvSpPr>
            <p:spPr>
              <a:xfrm>
                <a:off x="3136327" y="2252756"/>
                <a:ext cx="10813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𝑋𝑤</m:t>
                      </m:r>
                    </m:oMath>
                  </m:oMathPara>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3136327" y="2252756"/>
                <a:ext cx="1081322" cy="369332"/>
              </a:xfrm>
              <a:prstGeom prst="rect">
                <a:avLst/>
              </a:prstGeom>
              <a:blipFill rotWithShape="0">
                <a:blip r:embed="rId3"/>
                <a:stretch>
                  <a:fillRect l="-6180" r="-5056"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014727" y="3370589"/>
                <a:ext cx="182397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𝑋</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r>
                        <a:rPr lang="en-US" sz="2400" b="0" i="1" smtClean="0">
                          <a:latin typeface="Cambria Math" charset="0"/>
                        </a:rPr>
                        <m:t>𝑋𝑤</m:t>
                      </m:r>
                    </m:oMath>
                  </m:oMathPara>
                </a14:m>
                <a:endParaRPr 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3014727" y="3370589"/>
                <a:ext cx="1823973" cy="369332"/>
              </a:xfrm>
              <a:prstGeom prst="rect">
                <a:avLst/>
              </a:prstGeom>
              <a:blipFill rotWithShape="0">
                <a:blip r:embed="rId4"/>
                <a:stretch>
                  <a:fillRect l="-1003" t="-6557" b="-32787"/>
                </a:stretch>
              </a:blipFill>
            </p:spPr>
            <p:txBody>
              <a:bodyPr/>
              <a:lstStyle/>
              <a:p>
                <a:r>
                  <a:rPr lang="en-US">
                    <a:noFill/>
                  </a:rPr>
                  <a:t> </a:t>
                </a:r>
              </a:p>
            </p:txBody>
          </p:sp>
        </mc:Fallback>
      </mc:AlternateContent>
      <p:sp>
        <p:nvSpPr>
          <p:cNvPr id="4" name="TextBox 3"/>
          <p:cNvSpPr txBox="1"/>
          <p:nvPr/>
        </p:nvSpPr>
        <p:spPr>
          <a:xfrm>
            <a:off x="581023" y="1786142"/>
            <a:ext cx="1943100" cy="307777"/>
          </a:xfrm>
          <a:prstGeom prst="rect">
            <a:avLst/>
          </a:prstGeom>
          <a:noFill/>
        </p:spPr>
        <p:txBody>
          <a:bodyPr wrap="square" rtlCol="0">
            <a:spAutoFit/>
          </a:bodyPr>
          <a:lstStyle/>
          <a:p>
            <a:pPr algn="r"/>
            <a:r>
              <a:rPr lang="en-US" sz="1400" dirty="0">
                <a:latin typeface="Helvetica Neue Light" charset="0"/>
                <a:ea typeface="Helvetica Neue Light" charset="0"/>
                <a:cs typeface="Helvetica Neue Light" charset="0"/>
              </a:rPr>
              <a:t>Algebraic version</a:t>
            </a:r>
          </a:p>
        </p:txBody>
      </p:sp>
      <mc:AlternateContent xmlns:mc="http://schemas.openxmlformats.org/markup-compatibility/2006" xmlns:a14="http://schemas.microsoft.com/office/drawing/2010/main">
        <mc:Choice Requires="a14">
          <p:sp>
            <p:nvSpPr>
              <p:cNvPr id="13" name="TextBox 12"/>
              <p:cNvSpPr txBox="1"/>
              <p:nvPr/>
            </p:nvSpPr>
            <p:spPr>
              <a:xfrm>
                <a:off x="3136327" y="1781179"/>
                <a:ext cx="4559646"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𝑦</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0</m:t>
                          </m:r>
                        </m:sub>
                      </m:sSub>
                      <m:r>
                        <a:rPr lang="en-US" sz="2400" b="0" i="1" smtClean="0">
                          <a:latin typeface="Cambria Math" charset="0"/>
                        </a:rPr>
                        <m:t>+</m:t>
                      </m:r>
                      <m:sSub>
                        <m:sSubPr>
                          <m:ctrlPr>
                            <a:rPr lang="en-US" sz="2400" i="1">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1</m:t>
                          </m:r>
                        </m:sub>
                      </m:sSub>
                      <m:sSub>
                        <m:sSubPr>
                          <m:ctrlPr>
                            <a:rPr lang="en-US" sz="2400" i="1">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,1</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b="0" i="1" smtClean="0">
                              <a:latin typeface="Cambria Math" charset="0"/>
                            </a:rPr>
                            <m:t>𝑘</m:t>
                          </m:r>
                        </m:sub>
                      </m:sSub>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𝑖</m:t>
                          </m:r>
                          <m:r>
                            <a:rPr lang="en-US" sz="2400" i="1">
                              <a:latin typeface="Cambria Math" charset="0"/>
                            </a:rPr>
                            <m:t>,</m:t>
                          </m:r>
                          <m:r>
                            <a:rPr lang="en-US" sz="2400" b="0" i="1" smtClean="0">
                              <a:latin typeface="Cambria Math" charset="0"/>
                            </a:rPr>
                            <m:t>𝑘</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smtClean="0">
                              <a:latin typeface="Cambria Math" charset="0"/>
                              <a:ea typeface="Cambria Math" charset="0"/>
                              <a:cs typeface="Cambria Math" charset="0"/>
                            </a:rPr>
                            <m:t>𝜀</m:t>
                          </m:r>
                        </m:e>
                        <m:sub>
                          <m:r>
                            <a:rPr lang="en-US" sz="2400" b="0" i="1" smtClean="0">
                              <a:latin typeface="Cambria Math" charset="0"/>
                            </a:rPr>
                            <m:t>𝑖</m:t>
                          </m:r>
                        </m:sub>
                      </m:sSub>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136327" y="1781179"/>
                <a:ext cx="4559646" cy="385555"/>
              </a:xfrm>
              <a:prstGeom prst="rect">
                <a:avLst/>
              </a:prstGeom>
              <a:blipFill rotWithShape="0">
                <a:blip r:embed="rId5"/>
                <a:stretch>
                  <a:fillRect l="-1070" r="-267" b="-20635"/>
                </a:stretch>
              </a:blipFill>
            </p:spPr>
            <p:txBody>
              <a:bodyPr/>
              <a:lstStyle/>
              <a:p>
                <a:r>
                  <a:rPr lang="en-US">
                    <a:noFill/>
                  </a:rPr>
                  <a:t> </a:t>
                </a:r>
              </a:p>
            </p:txBody>
          </p:sp>
        </mc:Fallback>
      </mc:AlternateContent>
      <p:sp>
        <p:nvSpPr>
          <p:cNvPr id="14" name="TextBox 13"/>
          <p:cNvSpPr txBox="1"/>
          <p:nvPr/>
        </p:nvSpPr>
        <p:spPr>
          <a:xfrm>
            <a:off x="581023" y="2252756"/>
            <a:ext cx="1943100" cy="307777"/>
          </a:xfrm>
          <a:prstGeom prst="rect">
            <a:avLst/>
          </a:prstGeom>
          <a:noFill/>
        </p:spPr>
        <p:txBody>
          <a:bodyPr wrap="square" rtlCol="0">
            <a:spAutoFit/>
          </a:bodyPr>
          <a:lstStyle/>
          <a:p>
            <a:pPr algn="r"/>
            <a:r>
              <a:rPr lang="en-US" sz="1400" dirty="0">
                <a:latin typeface="Helvetica Neue Light" charset="0"/>
                <a:ea typeface="Helvetica Neue Light" charset="0"/>
                <a:cs typeface="Helvetica Neue Light" charset="0"/>
              </a:rPr>
              <a:t>Matrix version</a:t>
            </a:r>
          </a:p>
        </p:txBody>
      </p:sp>
      <p:sp>
        <p:nvSpPr>
          <p:cNvPr id="15" name="TextBox 14"/>
          <p:cNvSpPr txBox="1"/>
          <p:nvPr/>
        </p:nvSpPr>
        <p:spPr>
          <a:xfrm>
            <a:off x="361950" y="3371489"/>
            <a:ext cx="2162173" cy="738664"/>
          </a:xfrm>
          <a:prstGeom prst="rect">
            <a:avLst/>
          </a:prstGeom>
          <a:noFill/>
        </p:spPr>
        <p:txBody>
          <a:bodyPr wrap="square" rtlCol="0">
            <a:spAutoFit/>
          </a:bodyPr>
          <a:lstStyle/>
          <a:p>
            <a:pPr algn="r"/>
            <a:r>
              <a:rPr lang="en-US" sz="1400" dirty="0">
                <a:latin typeface="Helvetica Neue Light" charset="0"/>
                <a:ea typeface="Helvetica Neue Light" charset="0"/>
                <a:cs typeface="Helvetica Neue Light" charset="0"/>
              </a:rPr>
              <a:t>Multiply both sides by transpose X </a:t>
            </a:r>
            <a:r>
              <a:rPr lang="mr-IN" sz="1400" dirty="0">
                <a:latin typeface="Helvetica Neue Light" charset="0"/>
                <a:ea typeface="Helvetica Neue Light" charset="0"/>
                <a:cs typeface="Helvetica Neue Light" charset="0"/>
              </a:rPr>
              <a:t>–</a:t>
            </a:r>
            <a:r>
              <a:rPr lang="en-US" sz="1400" dirty="0">
                <a:latin typeface="Helvetica Neue Light" charset="0"/>
                <a:ea typeface="Helvetica Neue Light" charset="0"/>
                <a:cs typeface="Helvetica Neue Light" charset="0"/>
              </a:rPr>
              <a:t> make X neat square matrix</a:t>
            </a:r>
          </a:p>
        </p:txBody>
      </p:sp>
      <mc:AlternateContent xmlns:mc="http://schemas.openxmlformats.org/markup-compatibility/2006" xmlns:a14="http://schemas.microsoft.com/office/drawing/2010/main">
        <mc:Choice Requires="a14">
          <p:sp>
            <p:nvSpPr>
              <p:cNvPr id="19" name="TextBox 18"/>
              <p:cNvSpPr txBox="1"/>
              <p:nvPr/>
            </p:nvSpPr>
            <p:spPr>
              <a:xfrm>
                <a:off x="3136327" y="4212529"/>
                <a:ext cx="4807523"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𝑋</m:t>
                              </m:r>
                            </m:e>
                            <m:sup>
                              <m:r>
                                <a:rPr lang="en-US" sz="2400" i="1">
                                  <a:latin typeface="Cambria Math" charset="0"/>
                                </a:rPr>
                                <m:t>′</m:t>
                              </m:r>
                            </m:sup>
                          </m:sSup>
                          <m:r>
                            <a:rPr lang="en-US" sz="2400" i="1">
                              <a:latin typeface="Cambria Math" charset="0"/>
                            </a:rPr>
                            <m:t>𝑋</m:t>
                          </m:r>
                          <m:r>
                            <a:rPr lang="en-US" sz="2400" i="1">
                              <a:latin typeface="Cambria Math" charset="0"/>
                            </a:rPr>
                            <m:t>)</m:t>
                          </m:r>
                        </m:e>
                        <m:sup>
                          <m:r>
                            <a:rPr lang="en-US" sz="2400" i="1">
                              <a:latin typeface="Cambria Math" charset="0"/>
                            </a:rPr>
                            <m:t>−1</m:t>
                          </m:r>
                        </m:sup>
                      </m:sSup>
                      <m:r>
                        <a:rPr lang="en-US" sz="2400" b="0" i="1" smtClean="0">
                          <a:latin typeface="Cambria Math" charset="0"/>
                        </a:rPr>
                        <m:t>𝑋</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𝑋</m:t>
                              </m:r>
                            </m:e>
                            <m:sup>
                              <m:r>
                                <a:rPr lang="en-US" sz="2400" i="1">
                                  <a:latin typeface="Cambria Math" charset="0"/>
                                </a:rPr>
                                <m:t>′</m:t>
                              </m:r>
                            </m:sup>
                          </m:sSup>
                          <m:r>
                            <a:rPr lang="en-US" sz="2400" i="1">
                              <a:latin typeface="Cambria Math" charset="0"/>
                            </a:rPr>
                            <m:t>𝑋</m:t>
                          </m:r>
                          <m:r>
                            <a:rPr lang="en-US" sz="2400" i="1">
                              <a:latin typeface="Cambria Math" charset="0"/>
                            </a:rPr>
                            <m:t>)</m:t>
                          </m:r>
                        </m:e>
                        <m:sup>
                          <m:r>
                            <a:rPr lang="en-US" sz="2400" b="0" i="1" smtClean="0">
                              <a:latin typeface="Cambria Math" charset="0"/>
                            </a:rPr>
                            <m:t>−1</m:t>
                          </m:r>
                        </m:sup>
                      </m:sSup>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𝑋</m:t>
                          </m:r>
                        </m:e>
                        <m:sup>
                          <m:r>
                            <a:rPr lang="en-US" sz="2400" i="1">
                              <a:latin typeface="Cambria Math" charset="0"/>
                            </a:rPr>
                            <m:t>′</m:t>
                          </m:r>
                        </m:sup>
                      </m:sSup>
                      <m:r>
                        <a:rPr lang="en-US" sz="2400" i="1">
                          <a:latin typeface="Cambria Math" charset="0"/>
                        </a:rPr>
                        <m:t>𝑋</m:t>
                      </m:r>
                      <m:r>
                        <a:rPr lang="en-US" sz="2400" i="1">
                          <a:latin typeface="Cambria Math" charset="0"/>
                        </a:rPr>
                        <m:t>)</m:t>
                      </m:r>
                      <m:r>
                        <a:rPr lang="en-US" sz="2400" b="0" i="1" smtClean="0">
                          <a:latin typeface="Cambria Math" charset="0"/>
                        </a:rPr>
                        <m:t>𝑤</m:t>
                      </m:r>
                    </m:oMath>
                  </m:oMathPara>
                </a14:m>
                <a:endParaRPr lang="en-US" sz="2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136327" y="4212529"/>
                <a:ext cx="4807523" cy="369332"/>
              </a:xfrm>
              <a:prstGeom prst="rect">
                <a:avLst/>
              </a:prstGeom>
              <a:blipFill rotWithShape="0">
                <a:blip r:embed="rId6"/>
                <a:stretch>
                  <a:fillRect l="-2915" t="-4918" b="-34426"/>
                </a:stretch>
              </a:blipFill>
            </p:spPr>
            <p:txBody>
              <a:bodyPr/>
              <a:lstStyle/>
              <a:p>
                <a:r>
                  <a:rPr lang="en-US">
                    <a:noFill/>
                  </a:rPr>
                  <a:t> </a:t>
                </a:r>
              </a:p>
            </p:txBody>
          </p:sp>
        </mc:Fallback>
      </mc:AlternateContent>
      <p:sp>
        <p:nvSpPr>
          <p:cNvPr id="20" name="TextBox 19"/>
          <p:cNvSpPr txBox="1"/>
          <p:nvPr/>
        </p:nvSpPr>
        <p:spPr>
          <a:xfrm>
            <a:off x="361950" y="4212529"/>
            <a:ext cx="2162173" cy="307777"/>
          </a:xfrm>
          <a:prstGeom prst="rect">
            <a:avLst/>
          </a:prstGeom>
          <a:noFill/>
        </p:spPr>
        <p:txBody>
          <a:bodyPr wrap="square" rtlCol="0">
            <a:spAutoFit/>
          </a:bodyPr>
          <a:lstStyle/>
          <a:p>
            <a:pPr algn="r"/>
            <a:r>
              <a:rPr lang="en-US" sz="1400" dirty="0">
                <a:latin typeface="Helvetica Neue Light" charset="0"/>
                <a:ea typeface="Helvetica Neue Light" charset="0"/>
                <a:cs typeface="Helvetica Neue Light" charset="0"/>
              </a:rPr>
              <a:t>Take inverse </a:t>
            </a:r>
          </a:p>
        </p:txBody>
      </p:sp>
      <p:sp>
        <p:nvSpPr>
          <p:cNvPr id="21" name="TextBox 20"/>
          <p:cNvSpPr txBox="1"/>
          <p:nvPr/>
        </p:nvSpPr>
        <p:spPr>
          <a:xfrm>
            <a:off x="361949" y="2981584"/>
            <a:ext cx="2162173" cy="369332"/>
          </a:xfrm>
          <a:prstGeom prst="rect">
            <a:avLst/>
          </a:prstGeom>
          <a:noFill/>
        </p:spPr>
        <p:txBody>
          <a:bodyPr wrap="square" rtlCol="0">
            <a:spAutoFit/>
          </a:bodyPr>
          <a:lstStyle/>
          <a:p>
            <a:pPr algn="r"/>
            <a:r>
              <a:rPr lang="en-US" dirty="0">
                <a:solidFill>
                  <a:schemeClr val="bg1">
                    <a:lumMod val="65000"/>
                  </a:schemeClr>
                </a:solidFill>
                <a:latin typeface="Helvetica Neue Light" charset="0"/>
                <a:ea typeface="Helvetica Neue Light" charset="0"/>
                <a:cs typeface="Helvetica Neue Light" charset="0"/>
              </a:rPr>
              <a:t>Solve for w</a:t>
            </a:r>
          </a:p>
        </p:txBody>
      </p:sp>
      <mc:AlternateContent xmlns:mc="http://schemas.openxmlformats.org/markup-compatibility/2006" xmlns:a14="http://schemas.microsoft.com/office/drawing/2010/main">
        <mc:Choice Requires="a14">
          <p:sp>
            <p:nvSpPr>
              <p:cNvPr id="22" name="TextBox 21"/>
              <p:cNvSpPr txBox="1"/>
              <p:nvPr/>
            </p:nvSpPr>
            <p:spPr>
              <a:xfrm>
                <a:off x="3136327" y="4736443"/>
                <a:ext cx="4807523"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𝑋</m:t>
                              </m:r>
                            </m:e>
                            <m:sup>
                              <m:r>
                                <a:rPr lang="en-US" sz="2400" i="1">
                                  <a:latin typeface="Cambria Math" charset="0"/>
                                </a:rPr>
                                <m:t>′</m:t>
                              </m:r>
                            </m:sup>
                          </m:sSup>
                          <m:r>
                            <a:rPr lang="en-US" sz="2400" i="1">
                              <a:latin typeface="Cambria Math" charset="0"/>
                            </a:rPr>
                            <m:t>𝑋</m:t>
                          </m:r>
                          <m:r>
                            <a:rPr lang="en-US" sz="2400" i="1">
                              <a:latin typeface="Cambria Math" charset="0"/>
                            </a:rPr>
                            <m:t>)</m:t>
                          </m:r>
                        </m:e>
                        <m:sup>
                          <m:r>
                            <a:rPr lang="en-US" sz="2400" i="1">
                              <a:latin typeface="Cambria Math" charset="0"/>
                            </a:rPr>
                            <m:t>−1</m:t>
                          </m:r>
                        </m:sup>
                      </m:sSup>
                      <m:r>
                        <a:rPr lang="en-US" sz="2400" b="0" i="1" smtClean="0">
                          <a:latin typeface="Cambria Math" charset="0"/>
                        </a:rPr>
                        <m:t>𝑋</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𝑤</m:t>
                      </m:r>
                    </m:oMath>
                  </m:oMathPara>
                </a14:m>
                <a:endParaRPr lang="en-US" sz="2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3136327" y="4736443"/>
                <a:ext cx="4807523" cy="369332"/>
              </a:xfrm>
              <a:prstGeom prst="rect">
                <a:avLst/>
              </a:prstGeom>
              <a:blipFill rotWithShape="0">
                <a:blip r:embed="rId7"/>
                <a:stretch>
                  <a:fillRect l="-2915" t="-6557" b="-32787"/>
                </a:stretch>
              </a:blipFill>
            </p:spPr>
            <p:txBody>
              <a:bodyPr/>
              <a:lstStyle/>
              <a:p>
                <a:r>
                  <a:rPr lang="en-US">
                    <a:noFill/>
                  </a:rPr>
                  <a:t> </a:t>
                </a:r>
              </a:p>
            </p:txBody>
          </p:sp>
        </mc:Fallback>
      </mc:AlternateContent>
      <p:sp>
        <p:nvSpPr>
          <p:cNvPr id="23" name="TextBox 22"/>
          <p:cNvSpPr txBox="1"/>
          <p:nvPr/>
        </p:nvSpPr>
        <p:spPr>
          <a:xfrm>
            <a:off x="361950" y="4736443"/>
            <a:ext cx="2162173" cy="307777"/>
          </a:xfrm>
          <a:prstGeom prst="rect">
            <a:avLst/>
          </a:prstGeom>
          <a:noFill/>
        </p:spPr>
        <p:txBody>
          <a:bodyPr wrap="square" rtlCol="0">
            <a:spAutoFit/>
          </a:bodyPr>
          <a:lstStyle/>
          <a:p>
            <a:pPr algn="r"/>
            <a:r>
              <a:rPr lang="en-US" sz="1400" dirty="0">
                <a:latin typeface="Helvetica Neue Light" charset="0"/>
                <a:ea typeface="Helvetica Neue Light" charset="0"/>
                <a:cs typeface="Helvetica Neue Light" charset="0"/>
              </a:rPr>
              <a:t>Solve for coefficients</a:t>
            </a:r>
          </a:p>
        </p:txBody>
      </p:sp>
    </p:spTree>
    <p:extLst>
      <p:ext uri="{BB962C8B-B14F-4D97-AF65-F5344CB8AC3E}">
        <p14:creationId xmlns:p14="http://schemas.microsoft.com/office/powerpoint/2010/main" val="186574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75</a:t>
            </a:fld>
            <a:endParaRPr lang="en-US"/>
          </a:p>
        </p:txBody>
      </p:sp>
      <p:sp>
        <p:nvSpPr>
          <p:cNvPr id="6" name="Rectangle 5"/>
          <p:cNvSpPr/>
          <p:nvPr/>
        </p:nvSpPr>
        <p:spPr>
          <a:xfrm>
            <a:off x="318274" y="6373821"/>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R-squared</a:t>
            </a:r>
            <a:endParaRPr lang="en-US" sz="3600" dirty="0">
              <a:solidFill>
                <a:schemeClr val="bg1"/>
              </a:solidFill>
              <a:latin typeface="Avenir Book" charset="0"/>
              <a:ea typeface="Avenir Book" charset="0"/>
              <a:cs typeface="Avenir Book"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809" y="1443079"/>
            <a:ext cx="3333203" cy="94767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845" y="3591761"/>
            <a:ext cx="5654637" cy="172209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7423" y="3495415"/>
            <a:ext cx="4468973" cy="1456737"/>
          </a:xfrm>
          <a:prstGeom prst="rect">
            <a:avLst/>
          </a:prstGeom>
        </p:spPr>
      </p:pic>
      <p:sp>
        <p:nvSpPr>
          <p:cNvPr id="17" name="Rectangle 16"/>
          <p:cNvSpPr/>
          <p:nvPr/>
        </p:nvSpPr>
        <p:spPr>
          <a:xfrm>
            <a:off x="1825548" y="2445158"/>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a:solidFill>
                  <a:srgbClr val="0070C0"/>
                </a:solidFill>
                <a:latin typeface="Helvetica Neue Thin" charset="0"/>
                <a:ea typeface="Helvetica Neue Thin" charset="0"/>
                <a:cs typeface="Helvetica Neue Thin" charset="0"/>
              </a:rPr>
              <a:t>R-squared provides the proportion of variation explained by the model. </a:t>
            </a:r>
          </a:p>
        </p:txBody>
      </p:sp>
      <p:sp>
        <p:nvSpPr>
          <p:cNvPr id="18" name="Rectangle 17"/>
          <p:cNvSpPr/>
          <p:nvPr/>
        </p:nvSpPr>
        <p:spPr>
          <a:xfrm>
            <a:off x="1226138" y="5040389"/>
            <a:ext cx="5448344" cy="584775"/>
          </a:xfrm>
          <a:prstGeom prst="rect">
            <a:avLst/>
          </a:prstGeom>
        </p:spPr>
        <p:txBody>
          <a:bodyPr wrap="square">
            <a:spAutoFit/>
          </a:bodyPr>
          <a:lstStyle/>
          <a:p>
            <a:pPr marL="571500" marR="0" lvl="0" indent="-571500" algn="ctr" defTabSz="914400" eaLnBrk="1" fontAlgn="auto" latinLnBrk="0" hangingPunct="1">
              <a:lnSpc>
                <a:spcPct val="100000"/>
              </a:lnSpc>
              <a:spcBef>
                <a:spcPts val="0"/>
              </a:spcBef>
              <a:spcAft>
                <a:spcPts val="0"/>
              </a:spcAft>
              <a:buClrTx/>
              <a:buSzTx/>
              <a:buFont typeface="+mj-lt"/>
              <a:buNone/>
              <a:tabLst/>
              <a:defRPr/>
            </a:pPr>
            <a:r>
              <a:rPr lang="en-US" sz="3200" i="1">
                <a:solidFill>
                  <a:srgbClr val="0070C0"/>
                </a:solidFill>
                <a:latin typeface="Helvetica Neue Thin" charset="0"/>
                <a:ea typeface="Helvetica Neue Thin" charset="0"/>
                <a:cs typeface="Helvetica Neue Thin" charset="0"/>
              </a:rPr>
              <a:t>Variance of Y</a:t>
            </a:r>
            <a:endParaRPr lang="en-US" sz="3200" i="1" dirty="0">
              <a:solidFill>
                <a:srgbClr val="0070C0"/>
              </a:solidFill>
              <a:latin typeface="Helvetica Neue Thin" charset="0"/>
              <a:ea typeface="Helvetica Neue Thin" charset="0"/>
              <a:cs typeface="Helvetica Neue Thin" charset="0"/>
            </a:endParaRPr>
          </a:p>
        </p:txBody>
      </p:sp>
      <p:sp>
        <p:nvSpPr>
          <p:cNvPr id="19" name="Rectangle 18"/>
          <p:cNvSpPr/>
          <p:nvPr/>
        </p:nvSpPr>
        <p:spPr>
          <a:xfrm>
            <a:off x="6076267" y="5034093"/>
            <a:ext cx="5448344" cy="1077218"/>
          </a:xfrm>
          <a:prstGeom prst="rect">
            <a:avLst/>
          </a:prstGeom>
        </p:spPr>
        <p:txBody>
          <a:bodyPr wrap="square">
            <a:spAutoFit/>
          </a:bodyPr>
          <a:lstStyle/>
          <a:p>
            <a:pPr marL="571500" marR="0" lvl="0" indent="-571500" algn="ctr" defTabSz="914400" eaLnBrk="1" fontAlgn="auto" latinLnBrk="0" hangingPunct="1">
              <a:lnSpc>
                <a:spcPct val="100000"/>
              </a:lnSpc>
              <a:spcBef>
                <a:spcPts val="0"/>
              </a:spcBef>
              <a:spcAft>
                <a:spcPts val="0"/>
              </a:spcAft>
              <a:buClrTx/>
              <a:buSzTx/>
              <a:buFont typeface="+mj-lt"/>
              <a:buNone/>
              <a:tabLst/>
              <a:defRPr/>
            </a:pPr>
            <a:r>
              <a:rPr lang="en-US" sz="3200" i="1" dirty="0">
                <a:solidFill>
                  <a:srgbClr val="0070C0"/>
                </a:solidFill>
                <a:latin typeface="Helvetica Neue Thin" charset="0"/>
                <a:ea typeface="Helvetica Neue Thin" charset="0"/>
                <a:cs typeface="Helvetica Neue Thin" charset="0"/>
              </a:rPr>
              <a:t>Error between prediction and actual.</a:t>
            </a:r>
          </a:p>
        </p:txBody>
      </p:sp>
    </p:spTree>
    <p:extLst>
      <p:ext uri="{BB962C8B-B14F-4D97-AF65-F5344CB8AC3E}">
        <p14:creationId xmlns:p14="http://schemas.microsoft.com/office/powerpoint/2010/main" val="8691168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Elements</a:t>
            </a:r>
          </a:p>
        </p:txBody>
      </p:sp>
      <p:sp>
        <p:nvSpPr>
          <p:cNvPr id="10" name="Rectangle 9"/>
          <p:cNvSpPr/>
          <p:nvPr/>
        </p:nvSpPr>
        <p:spPr>
          <a:xfrm>
            <a:off x="-641660" y="622902"/>
            <a:ext cx="2938811" cy="707886"/>
          </a:xfrm>
          <a:prstGeom prst="rect">
            <a:avLst/>
          </a:prstGeom>
          <a:solidFill>
            <a:srgbClr val="00B0F0"/>
          </a:solidFill>
        </p:spPr>
        <p:txBody>
          <a:bodyPr wrap="square">
            <a:spAutoFit/>
          </a:bodyPr>
          <a:lstStyle/>
          <a:p>
            <a:pPr algn="r"/>
            <a:r>
              <a:rPr lang="en-US" sz="4000">
                <a:solidFill>
                  <a:schemeClr val="bg1"/>
                </a:solidFill>
                <a:latin typeface="Avenir Book" charset="0"/>
                <a:ea typeface="Avenir Book" charset="0"/>
                <a:cs typeface="Avenir Book" charset="0"/>
              </a:rPr>
              <a:t>Error</a:t>
            </a:r>
            <a:endParaRPr lang="en-US" sz="3600" dirty="0">
              <a:solidFill>
                <a:schemeClr val="bg1"/>
              </a:solidFill>
              <a:latin typeface="Avenir Book" charset="0"/>
              <a:ea typeface="Avenir Book" charset="0"/>
              <a:cs typeface="Avenir Book" charset="0"/>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1" b="3639"/>
          <a:stretch/>
        </p:blipFill>
        <p:spPr>
          <a:xfrm>
            <a:off x="1128198" y="4125665"/>
            <a:ext cx="5313581" cy="708114"/>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198" y="1875060"/>
            <a:ext cx="5159232" cy="868140"/>
          </a:xfrm>
          <a:prstGeom prst="rect">
            <a:avLst/>
          </a:prstGeom>
        </p:spPr>
      </p:pic>
      <p:sp>
        <p:nvSpPr>
          <p:cNvPr id="9" name="Rectangle 8"/>
          <p:cNvSpPr/>
          <p:nvPr/>
        </p:nvSpPr>
        <p:spPr>
          <a:xfrm>
            <a:off x="1825548" y="2713253"/>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a:solidFill>
                  <a:srgbClr val="0070C0"/>
                </a:solidFill>
                <a:latin typeface="Helvetica Neue Thin" charset="0"/>
                <a:ea typeface="Helvetica Neue Thin" charset="0"/>
                <a:cs typeface="Helvetica Neue Thin" charset="0"/>
              </a:rPr>
              <a:t>Most common method of evaluating average error of predictions, but is not easily </a:t>
            </a:r>
            <a:r>
              <a:rPr lang="en-US" sz="3200" i="1" dirty="0" err="1">
                <a:solidFill>
                  <a:srgbClr val="0070C0"/>
                </a:solidFill>
                <a:latin typeface="Helvetica Neue Thin" charset="0"/>
                <a:ea typeface="Helvetica Neue Thin" charset="0"/>
                <a:cs typeface="Helvetica Neue Thin" charset="0"/>
              </a:rPr>
              <a:t>interpretted</a:t>
            </a:r>
            <a:r>
              <a:rPr lang="en-US" sz="3200" i="1" dirty="0">
                <a:solidFill>
                  <a:srgbClr val="0070C0"/>
                </a:solidFill>
                <a:latin typeface="Helvetica Neue Thin" charset="0"/>
                <a:ea typeface="Helvetica Neue Thin" charset="0"/>
                <a:cs typeface="Helvetica Neue Thin" charset="0"/>
              </a:rPr>
              <a:t>. </a:t>
            </a:r>
          </a:p>
        </p:txBody>
      </p:sp>
      <p:sp>
        <p:nvSpPr>
          <p:cNvPr id="12" name="Rectangle 11"/>
          <p:cNvSpPr/>
          <p:nvPr/>
        </p:nvSpPr>
        <p:spPr>
          <a:xfrm>
            <a:off x="1825548" y="4897017"/>
            <a:ext cx="10128560"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i="1" dirty="0">
                <a:solidFill>
                  <a:srgbClr val="0070C0"/>
                </a:solidFill>
                <a:latin typeface="Helvetica Neue Thin" charset="0"/>
                <a:ea typeface="Helvetica Neue Thin" charset="0"/>
                <a:cs typeface="Helvetica Neue Thin" charset="0"/>
              </a:rPr>
              <a:t>Mean absolute </a:t>
            </a:r>
            <a:r>
              <a:rPr lang="en-US" sz="3200" i="1">
                <a:solidFill>
                  <a:srgbClr val="0070C0"/>
                </a:solidFill>
                <a:latin typeface="Helvetica Neue Thin" charset="0"/>
                <a:ea typeface="Helvetica Neue Thin" charset="0"/>
                <a:cs typeface="Helvetica Neue Thin" charset="0"/>
              </a:rPr>
              <a:t>Percentage Error is a normalized </a:t>
            </a:r>
            <a:r>
              <a:rPr lang="en-US" sz="3200" i="1" dirty="0">
                <a:solidFill>
                  <a:srgbClr val="0070C0"/>
                </a:solidFill>
                <a:latin typeface="Helvetica Neue Thin" charset="0"/>
                <a:ea typeface="Helvetica Neue Thin" charset="0"/>
                <a:cs typeface="Helvetica Neue Thin" charset="0"/>
              </a:rPr>
              <a:t>measure of error </a:t>
            </a:r>
          </a:p>
        </p:txBody>
      </p:sp>
    </p:spTree>
    <p:extLst>
      <p:ext uri="{BB962C8B-B14F-4D97-AF65-F5344CB8AC3E}">
        <p14:creationId xmlns:p14="http://schemas.microsoft.com/office/powerpoint/2010/main" val="17872428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 </a:t>
            </a: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OLS Assumptions</a:t>
            </a:r>
            <a:endParaRPr lang="en-US" sz="3600" dirty="0">
              <a:solidFill>
                <a:schemeClr val="bg1"/>
              </a:solidFill>
              <a:latin typeface="Avenir Book" charset="0"/>
              <a:ea typeface="Avenir Book" charset="0"/>
              <a:cs typeface="Avenir Book" charset="0"/>
            </a:endParaRPr>
          </a:p>
        </p:txBody>
      </p:sp>
      <mc:AlternateContent xmlns:mc="http://schemas.openxmlformats.org/markup-compatibility/2006" xmlns:a14="http://schemas.microsoft.com/office/drawing/2010/main">
        <mc:Choice Requires="a14">
          <p:sp>
            <p:nvSpPr>
              <p:cNvPr id="30" name="Rectangle 29"/>
              <p:cNvSpPr/>
              <p:nvPr/>
            </p:nvSpPr>
            <p:spPr>
              <a:xfrm>
                <a:off x="1048215" y="1526718"/>
                <a:ext cx="11143785" cy="4524315"/>
              </a:xfrm>
              <a:prstGeom prst="rect">
                <a:avLst/>
              </a:prstGeom>
            </p:spPr>
            <p:txBody>
              <a:bodyPr wrap="square">
                <a:spAutoFit/>
              </a:bodyPr>
              <a:lstStyle/>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Linear in parameters</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Sample is random.</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E(</a:t>
                </a:r>
                <a:r>
                  <a:rPr lang="en-US" sz="3200" i="1" dirty="0" err="1">
                    <a:solidFill>
                      <a:srgbClr val="0070C0"/>
                    </a:solidFill>
                    <a:latin typeface="Helvetica Neue Thin" charset="0"/>
                    <a:ea typeface="Helvetica Neue Thin" charset="0"/>
                    <a:cs typeface="Helvetica Neue Thin" charset="0"/>
                  </a:rPr>
                  <a:t>e|X</a:t>
                </a:r>
                <a:r>
                  <a:rPr lang="en-US" sz="3200" i="1" dirty="0">
                    <a:solidFill>
                      <a:srgbClr val="0070C0"/>
                    </a:solidFill>
                    <a:latin typeface="Helvetica Neue Thin" charset="0"/>
                    <a:ea typeface="Helvetica Neue Thin" charset="0"/>
                    <a:cs typeface="Helvetica Neue Thin" charset="0"/>
                  </a:rPr>
                  <a:t>) = 0</a:t>
                </a:r>
              </a:p>
              <a:p>
                <a:pPr marL="1028700" lvl="1" indent="-571500">
                  <a:buFont typeface="Arial" charset="0"/>
                  <a:buChar char="•"/>
                  <a:defRPr/>
                </a:pPr>
                <a:r>
                  <a:rPr lang="en-US" sz="3200" i="1" dirty="0">
                    <a:solidFill>
                      <a:srgbClr val="0070C0"/>
                    </a:solidFill>
                    <a:latin typeface="Helvetica Neue Thin" charset="0"/>
                    <a:ea typeface="Helvetica Neue Thin" charset="0"/>
                    <a:cs typeface="Helvetica Neue Thin" charset="0"/>
                  </a:rPr>
                  <a:t>“Mean of errors should equal 0”</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No multi-collinearity </a:t>
                </a:r>
                <a:r>
                  <a:rPr lang="mr-IN" sz="3200" i="1" dirty="0">
                    <a:solidFill>
                      <a:srgbClr val="0070C0"/>
                    </a:solidFill>
                    <a:latin typeface="Helvetica Neue Thin" charset="0"/>
                    <a:ea typeface="Helvetica Neue Thin" charset="0"/>
                    <a:cs typeface="Helvetica Neue Thin" charset="0"/>
                  </a:rPr>
                  <a:t>–</a:t>
                </a:r>
                <a:r>
                  <a:rPr lang="en-US" sz="3200" i="1" dirty="0">
                    <a:solidFill>
                      <a:srgbClr val="0070C0"/>
                    </a:solidFill>
                    <a:latin typeface="Helvetica Neue Thin" charset="0"/>
                    <a:ea typeface="Helvetica Neue Thin" charset="0"/>
                    <a:cs typeface="Helvetica Neue Thin" charset="0"/>
                  </a:rPr>
                  <a:t> your inputs cannot be “saying the same thing”</a:t>
                </a:r>
              </a:p>
              <a:p>
                <a:pPr marL="571500" indent="-571500">
                  <a:buFont typeface="+mj-lt"/>
                  <a:buAutoNum type="romanLcPeriod"/>
                  <a:defRPr/>
                </a:pPr>
                <a:r>
                  <a:rPr lang="en-US" sz="3200" i="1" dirty="0" err="1">
                    <a:solidFill>
                      <a:srgbClr val="0070C0"/>
                    </a:solidFill>
                    <a:latin typeface="Helvetica Neue Thin" charset="0"/>
                    <a:ea typeface="Helvetica Neue Thin" charset="0"/>
                    <a:cs typeface="Helvetica Neue Thin" charset="0"/>
                  </a:rPr>
                  <a:t>Var</a:t>
                </a:r>
                <a:r>
                  <a:rPr lang="en-US" sz="3200" i="1" dirty="0">
                    <a:solidFill>
                      <a:srgbClr val="0070C0"/>
                    </a:solidFill>
                    <a:latin typeface="Helvetica Neue Thin" charset="0"/>
                    <a:ea typeface="Helvetica Neue Thin" charset="0"/>
                    <a:cs typeface="Helvetica Neue Thin" charset="0"/>
                  </a:rPr>
                  <a:t>(</a:t>
                </a:r>
                <a:r>
                  <a:rPr lang="en-US" sz="3200" i="1" dirty="0" err="1">
                    <a:solidFill>
                      <a:srgbClr val="0070C0"/>
                    </a:solidFill>
                    <a:latin typeface="Helvetica Neue Thin" charset="0"/>
                    <a:ea typeface="Helvetica Neue Thin" charset="0"/>
                    <a:cs typeface="Helvetica Neue Thin" charset="0"/>
                  </a:rPr>
                  <a:t>e|X</a:t>
                </a:r>
                <a:r>
                  <a:rPr lang="en-US" sz="3200" i="1" dirty="0">
                    <a:solidFill>
                      <a:srgbClr val="0070C0"/>
                    </a:solidFill>
                    <a:latin typeface="Helvetica Neue Thin" charset="0"/>
                    <a:ea typeface="Helvetica Neue Thin" charset="0"/>
                    <a:cs typeface="Helvetica Neue Thin" charset="0"/>
                  </a:rPr>
                  <a:t>) = </a:t>
                </a:r>
                <a14:m>
                  <m:oMath xmlns:m="http://schemas.openxmlformats.org/officeDocument/2006/math">
                    <m:sSup>
                      <m:sSupPr>
                        <m:ctrlPr>
                          <a:rPr lang="en-US" sz="3200" i="1" smtClean="0">
                            <a:solidFill>
                              <a:srgbClr val="0070C0"/>
                            </a:solidFill>
                            <a:latin typeface="Cambria Math" panose="02040503050406030204" pitchFamily="18" charset="0"/>
                            <a:ea typeface="Helvetica Neue Thin" charset="0"/>
                            <a:cs typeface="Helvetica Neue Thin" charset="0"/>
                          </a:rPr>
                        </m:ctrlPr>
                      </m:sSupPr>
                      <m:e>
                        <m:r>
                          <a:rPr lang="en-US" sz="3200" i="1" smtClean="0">
                            <a:solidFill>
                              <a:srgbClr val="0070C0"/>
                            </a:solidFill>
                            <a:latin typeface="Cambria Math" charset="0"/>
                            <a:ea typeface="Cambria Math" charset="0"/>
                            <a:cs typeface="Cambria Math" charset="0"/>
                          </a:rPr>
                          <m:t>𝜎</m:t>
                        </m:r>
                      </m:e>
                      <m:sup>
                        <m:r>
                          <a:rPr lang="en-US" sz="3200" b="0" i="1" smtClean="0">
                            <a:solidFill>
                              <a:srgbClr val="0070C0"/>
                            </a:solidFill>
                            <a:latin typeface="Cambria Math" charset="0"/>
                            <a:ea typeface="Helvetica Neue Thin" charset="0"/>
                            <a:cs typeface="Helvetica Neue Thin" charset="0"/>
                          </a:rPr>
                          <m:t>2</m:t>
                        </m:r>
                      </m:sup>
                    </m:sSup>
                  </m:oMath>
                </a14:m>
                <a:r>
                  <a:rPr lang="en-US" sz="3200" i="1" dirty="0">
                    <a:solidFill>
                      <a:srgbClr val="0070C0"/>
                    </a:solidFill>
                    <a:latin typeface="Helvetica Neue Thin" charset="0"/>
                    <a:ea typeface="Helvetica Neue Thin" charset="0"/>
                    <a:cs typeface="Helvetica Neue Thin" charset="0"/>
                  </a:rPr>
                  <a:t> and </a:t>
                </a:r>
                <a:r>
                  <a:rPr lang="en-US" sz="3200" i="1" dirty="0" err="1">
                    <a:solidFill>
                      <a:srgbClr val="0070C0"/>
                    </a:solidFill>
                    <a:latin typeface="Helvetica Neue Thin" charset="0"/>
                    <a:ea typeface="Helvetica Neue Thin" charset="0"/>
                    <a:cs typeface="Helvetica Neue Thin" charset="0"/>
                  </a:rPr>
                  <a:t>Cov</a:t>
                </a:r>
                <a:r>
                  <a:rPr lang="en-US" sz="3200" i="1" dirty="0">
                    <a:solidFill>
                      <a:srgbClr val="0070C0"/>
                    </a:solidFill>
                    <a:latin typeface="Helvetica Neue Thin" charset="0"/>
                    <a:ea typeface="Helvetica Neue Thin" charset="0"/>
                    <a:cs typeface="Helvetica Neue Thin" charset="0"/>
                  </a:rPr>
                  <a:t>(</a:t>
                </a:r>
                <a14:m>
                  <m:oMath xmlns:m="http://schemas.openxmlformats.org/officeDocument/2006/math">
                    <m:sSub>
                      <m:sSubPr>
                        <m:ctrlPr>
                          <a:rPr lang="en-US" sz="3200" i="1" smtClean="0">
                            <a:solidFill>
                              <a:srgbClr val="0070C0"/>
                            </a:solidFill>
                            <a:latin typeface="Cambria Math" panose="02040503050406030204" pitchFamily="18" charset="0"/>
                            <a:ea typeface="Helvetica Neue Thin" charset="0"/>
                            <a:cs typeface="Helvetica Neue Thin" charset="0"/>
                          </a:rPr>
                        </m:ctrlPr>
                      </m:sSubPr>
                      <m:e>
                        <m:r>
                          <a:rPr lang="en-US" sz="3200" b="0" i="1" smtClean="0">
                            <a:solidFill>
                              <a:srgbClr val="0070C0"/>
                            </a:solidFill>
                            <a:latin typeface="Cambria Math" charset="0"/>
                            <a:ea typeface="Helvetica Neue Thin" charset="0"/>
                            <a:cs typeface="Helvetica Neue Thin" charset="0"/>
                          </a:rPr>
                          <m:t>𝑒</m:t>
                        </m:r>
                      </m:e>
                      <m:sub>
                        <m:r>
                          <a:rPr lang="en-US" sz="3200" b="0" i="1" smtClean="0">
                            <a:solidFill>
                              <a:srgbClr val="0070C0"/>
                            </a:solidFill>
                            <a:latin typeface="Cambria Math" charset="0"/>
                            <a:ea typeface="Helvetica Neue Thin" charset="0"/>
                            <a:cs typeface="Helvetica Neue Thin" charset="0"/>
                          </a:rPr>
                          <m:t>𝑡</m:t>
                        </m:r>
                      </m:sub>
                    </m:sSub>
                    <m:sSub>
                      <m:sSubPr>
                        <m:ctrlPr>
                          <a:rPr lang="en-US" sz="3200" i="1">
                            <a:solidFill>
                              <a:srgbClr val="0070C0"/>
                            </a:solidFill>
                            <a:latin typeface="Cambria Math" panose="02040503050406030204" pitchFamily="18" charset="0"/>
                            <a:ea typeface="Helvetica Neue Thin" charset="0"/>
                            <a:cs typeface="Helvetica Neue Thin" charset="0"/>
                          </a:rPr>
                        </m:ctrlPr>
                      </m:sSubPr>
                      <m:e>
                        <m:r>
                          <a:rPr lang="en-US" sz="3200" i="1">
                            <a:solidFill>
                              <a:srgbClr val="0070C0"/>
                            </a:solidFill>
                            <a:latin typeface="Cambria Math" charset="0"/>
                            <a:ea typeface="Helvetica Neue Thin" charset="0"/>
                            <a:cs typeface="Helvetica Neue Thin" charset="0"/>
                          </a:rPr>
                          <m:t>𝑒</m:t>
                        </m:r>
                      </m:e>
                      <m:sub>
                        <m:r>
                          <a:rPr lang="en-US" sz="3200" i="1">
                            <a:solidFill>
                              <a:srgbClr val="0070C0"/>
                            </a:solidFill>
                            <a:latin typeface="Cambria Math" charset="0"/>
                            <a:ea typeface="Helvetica Neue Thin" charset="0"/>
                            <a:cs typeface="Helvetica Neue Thin" charset="0"/>
                          </a:rPr>
                          <m:t>𝑡</m:t>
                        </m:r>
                        <m:r>
                          <a:rPr lang="en-US" sz="3200" b="0" i="1" smtClean="0">
                            <a:solidFill>
                              <a:srgbClr val="0070C0"/>
                            </a:solidFill>
                            <a:latin typeface="Cambria Math" charset="0"/>
                            <a:ea typeface="Helvetica Neue Thin" charset="0"/>
                            <a:cs typeface="Helvetica Neue Thin" charset="0"/>
                          </a:rPr>
                          <m:t>−1</m:t>
                        </m:r>
                      </m:sub>
                    </m:sSub>
                    <m:d>
                      <m:dPr>
                        <m:begChr m:val="|"/>
                        <m:ctrlPr>
                          <a:rPr lang="en-US" sz="3200" b="0" i="1" smtClean="0">
                            <a:solidFill>
                              <a:srgbClr val="0070C0"/>
                            </a:solidFill>
                            <a:latin typeface="Cambria Math" panose="02040503050406030204" pitchFamily="18" charset="0"/>
                            <a:ea typeface="Helvetica Neue Thin" charset="0"/>
                            <a:cs typeface="Helvetica Neue Thin" charset="0"/>
                          </a:rPr>
                        </m:ctrlPr>
                      </m:dPr>
                      <m:e>
                        <m:r>
                          <a:rPr lang="en-US" sz="3200" b="0" i="1" smtClean="0">
                            <a:solidFill>
                              <a:srgbClr val="0070C0"/>
                            </a:solidFill>
                            <a:latin typeface="Cambria Math" charset="0"/>
                            <a:ea typeface="Helvetica Neue Thin" charset="0"/>
                            <a:cs typeface="Helvetica Neue Thin" charset="0"/>
                          </a:rPr>
                          <m:t> </m:t>
                        </m:r>
                        <m:r>
                          <a:rPr lang="en-US" sz="3200" b="0" i="1" smtClean="0">
                            <a:solidFill>
                              <a:srgbClr val="0070C0"/>
                            </a:solidFill>
                            <a:latin typeface="Cambria Math" charset="0"/>
                            <a:ea typeface="Helvetica Neue Thin" charset="0"/>
                            <a:cs typeface="Helvetica Neue Thin" charset="0"/>
                          </a:rPr>
                          <m:t>𝑋</m:t>
                        </m:r>
                      </m:e>
                    </m:d>
                    <m:r>
                      <a:rPr lang="en-US" sz="3200" b="0" i="1" smtClean="0">
                        <a:solidFill>
                          <a:srgbClr val="0070C0"/>
                        </a:solidFill>
                        <a:latin typeface="Cambria Math" charset="0"/>
                        <a:ea typeface="Helvetica Neue Thin" charset="0"/>
                        <a:cs typeface="Helvetica Neue Thin" charset="0"/>
                      </a:rPr>
                      <m:t>=0</m:t>
                    </m:r>
                  </m:oMath>
                </a14:m>
                <a:endParaRPr lang="en-US" sz="3200" i="1" dirty="0">
                  <a:solidFill>
                    <a:srgbClr val="0070C0"/>
                  </a:solidFill>
                  <a:latin typeface="Helvetica Neue Thin" charset="0"/>
                  <a:ea typeface="Helvetica Neue Thin" charset="0"/>
                  <a:cs typeface="Helvetica Neue Thin" charset="0"/>
                </a:endParaRPr>
              </a:p>
              <a:p>
                <a:pPr marL="1028700" lvl="1" indent="-571500">
                  <a:buFont typeface="Arial" charset="0"/>
                  <a:buChar char="•"/>
                  <a:defRPr/>
                </a:pPr>
                <a:r>
                  <a:rPr lang="en-US" sz="3200" i="1" dirty="0">
                    <a:solidFill>
                      <a:srgbClr val="0070C0"/>
                    </a:solidFill>
                    <a:latin typeface="Helvetica Neue Thin" charset="0"/>
                    <a:ea typeface="Helvetica Neue Thin" charset="0"/>
                    <a:cs typeface="Helvetica Neue Thin" charset="0"/>
                  </a:rPr>
                  <a:t>Errors need to be homoscedastic without autocorrelation</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Errors should be normally distributed</a:t>
                </a:r>
              </a:p>
            </p:txBody>
          </p:sp>
        </mc:Choice>
        <mc:Fallback xmlns="">
          <p:sp>
            <p:nvSpPr>
              <p:cNvPr id="30" name="Rectangle 29"/>
              <p:cNvSpPr>
                <a:spLocks noRot="1" noChangeAspect="1" noMove="1" noResize="1" noEditPoints="1" noAdjustHandles="1" noChangeArrowheads="1" noChangeShapeType="1" noTextEdit="1"/>
              </p:cNvSpPr>
              <p:nvPr/>
            </p:nvSpPr>
            <p:spPr>
              <a:xfrm>
                <a:off x="1048215" y="1526718"/>
                <a:ext cx="11143785" cy="4524315"/>
              </a:xfrm>
              <a:prstGeom prst="rect">
                <a:avLst/>
              </a:prstGeom>
              <a:blipFill rotWithShape="0">
                <a:blip r:embed="rId3"/>
                <a:stretch>
                  <a:fillRect l="-1368" t="-1750" r="-1696" b="-3365"/>
                </a:stretch>
              </a:blipFill>
            </p:spPr>
            <p:txBody>
              <a:bodyPr/>
              <a:lstStyle/>
              <a:p>
                <a:r>
                  <a:rPr lang="en-US">
                    <a:noFill/>
                  </a:rPr>
                  <a:t> </a:t>
                </a:r>
              </a:p>
            </p:txBody>
          </p:sp>
        </mc:Fallback>
      </mc:AlternateContent>
    </p:spTree>
    <p:extLst>
      <p:ext uri="{BB962C8B-B14F-4D97-AF65-F5344CB8AC3E}">
        <p14:creationId xmlns:p14="http://schemas.microsoft.com/office/powerpoint/2010/main" val="10602533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 </a:t>
            </a: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OLS Good/Bad</a:t>
            </a:r>
            <a:endParaRPr lang="en-US" sz="3600" dirty="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3046988"/>
          </a:xfrm>
          <a:prstGeom prst="rect">
            <a:avLst/>
          </a:prstGeom>
        </p:spPr>
        <p:txBody>
          <a:bodyPr wrap="square">
            <a:spAutoFit/>
          </a:bodyPr>
          <a:lstStyle/>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Good if </a:t>
            </a:r>
            <a:r>
              <a:rPr lang="en-US" sz="3200" i="1" dirty="0" err="1">
                <a:solidFill>
                  <a:srgbClr val="0070C0"/>
                </a:solidFill>
                <a:latin typeface="Helvetica Neue Thin" charset="0"/>
                <a:ea typeface="Helvetica Neue Thin" charset="0"/>
                <a:cs typeface="Helvetica Neue Thin" charset="0"/>
              </a:rPr>
              <a:t>talkable</a:t>
            </a:r>
            <a:r>
              <a:rPr lang="en-US" sz="3200" i="1" dirty="0">
                <a:solidFill>
                  <a:srgbClr val="0070C0"/>
                </a:solidFill>
                <a:latin typeface="Helvetica Neue Thin" charset="0"/>
                <a:ea typeface="Helvetica Neue Thin" charset="0"/>
                <a:cs typeface="Helvetica Neue Thin" charset="0"/>
              </a:rPr>
              <a:t> interpretation is needed</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Good if there are relatively few data variables</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Good if all relationships are linear</a:t>
            </a:r>
          </a:p>
          <a:p>
            <a:pPr marL="571500" indent="-571500">
              <a:buFont typeface="+mj-lt"/>
              <a:buAutoNum type="romanLcPeriod"/>
              <a:defRPr/>
            </a:pPr>
            <a:endParaRPr lang="en-US" sz="3200" i="1" dirty="0">
              <a:solidFill>
                <a:srgbClr val="0070C0"/>
              </a:solidFill>
              <a:latin typeface="Helvetica Neue Thin" charset="0"/>
              <a:ea typeface="Helvetica Neue Thin" charset="0"/>
              <a:cs typeface="Helvetica Neue Thin" charset="0"/>
            </a:endParaRP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Bad if too many variables to choose from</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Bad if there are non-linear and interactions in the data</a:t>
            </a:r>
          </a:p>
        </p:txBody>
      </p:sp>
    </p:spTree>
    <p:extLst>
      <p:ext uri="{BB962C8B-B14F-4D97-AF65-F5344CB8AC3E}">
        <p14:creationId xmlns:p14="http://schemas.microsoft.com/office/powerpoint/2010/main" val="3053189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79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 </a:t>
            </a: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Related models</a:t>
            </a:r>
            <a:endParaRPr lang="en-US" sz="3600" dirty="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3046988"/>
          </a:xfrm>
          <a:prstGeom prst="rect">
            <a:avLst/>
          </a:prstGeom>
        </p:spPr>
        <p:txBody>
          <a:bodyPr wrap="square">
            <a:spAutoFit/>
          </a:bodyPr>
          <a:lstStyle/>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LASSO Regression</a:t>
            </a:r>
          </a:p>
          <a:p>
            <a:pPr marL="571500" indent="-571500">
              <a:buFont typeface="+mj-lt"/>
              <a:buAutoNum type="romanLcPeriod"/>
              <a:defRPr/>
            </a:pPr>
            <a:r>
              <a:rPr lang="en-US" sz="3200" i="1">
                <a:solidFill>
                  <a:srgbClr val="0070C0"/>
                </a:solidFill>
                <a:latin typeface="Helvetica Neue Thin" charset="0"/>
                <a:ea typeface="Helvetica Neue Thin" charset="0"/>
                <a:cs typeface="Helvetica Neue Thin" charset="0"/>
              </a:rPr>
              <a:t>Ridge Regression</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Non-linear least squares</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Robust regression – Median Absolute Deviation</a:t>
            </a:r>
          </a:p>
          <a:p>
            <a:pPr marL="571500" indent="-571500">
              <a:buFont typeface="+mj-lt"/>
              <a:buAutoNum type="romanLcPeriod"/>
              <a:defRPr/>
            </a:pPr>
            <a:r>
              <a:rPr lang="en-US" sz="3200" i="1" dirty="0">
                <a:solidFill>
                  <a:srgbClr val="0070C0"/>
                </a:solidFill>
                <a:latin typeface="Helvetica Neue Thin" charset="0"/>
                <a:ea typeface="Helvetica Neue Thin" charset="0"/>
                <a:cs typeface="Helvetica Neue Thin" charset="0"/>
              </a:rPr>
              <a:t>Quantile regression</a:t>
            </a:r>
          </a:p>
          <a:p>
            <a:pPr marL="571500" indent="-571500">
              <a:buFont typeface="+mj-lt"/>
              <a:buAutoNum type="romanLcPeriod"/>
              <a:defRPr/>
            </a:pPr>
            <a:r>
              <a:rPr lang="en-US" sz="3200" i="1" dirty="0" err="1">
                <a:solidFill>
                  <a:srgbClr val="0070C0"/>
                </a:solidFill>
                <a:latin typeface="Helvetica Neue Thin" charset="0"/>
                <a:ea typeface="Helvetica Neue Thin" charset="0"/>
                <a:cs typeface="Helvetica Neue Thin" charset="0"/>
              </a:rPr>
              <a:t>AutoRegressive</a:t>
            </a:r>
            <a:r>
              <a:rPr lang="en-US" sz="3200" i="1" dirty="0">
                <a:solidFill>
                  <a:srgbClr val="0070C0"/>
                </a:solidFill>
                <a:latin typeface="Helvetica Neue Thin" charset="0"/>
                <a:ea typeface="Helvetica Neue Thin" charset="0"/>
                <a:cs typeface="Helvetica Neue Thin" charset="0"/>
              </a:rPr>
              <a:t> Integrated Moving Average (ARIMA) </a:t>
            </a:r>
          </a:p>
        </p:txBody>
      </p:sp>
      <p:sp>
        <p:nvSpPr>
          <p:cNvPr id="3" name="TextBox 2"/>
          <p:cNvSpPr txBox="1"/>
          <p:nvPr/>
        </p:nvSpPr>
        <p:spPr>
          <a:xfrm>
            <a:off x="8385717" y="173959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6776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1853053"/>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4400" cap="none" dirty="0">
                <a:solidFill>
                  <a:schemeClr val="tx1">
                    <a:lumMod val="65000"/>
                    <a:lumOff val="35000"/>
                  </a:schemeClr>
                </a:solidFill>
                <a:latin typeface="Avenir Book" charset="0"/>
                <a:ea typeface="Avenir Book" charset="0"/>
                <a:cs typeface="Avenir Book" charset="0"/>
              </a:rPr>
              <a:t>Risk Mitigation Philosophy</a:t>
            </a:r>
            <a:endParaRPr lang="en-US" sz="3600" b="0" i="1" cap="none" dirty="0">
              <a:solidFill>
                <a:schemeClr val="tx1">
                  <a:lumMod val="65000"/>
                  <a:lumOff val="35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2095499" y="2916239"/>
            <a:ext cx="8118475" cy="1500187"/>
          </a:xfrm>
        </p:spPr>
        <p:txBody>
          <a:bodyPr>
            <a:noAutofit/>
          </a:bodyPr>
          <a:lstStyle/>
          <a:p>
            <a:pPr marL="0" indent="0" algn="ctr">
              <a:buNone/>
            </a:pPr>
            <a:r>
              <a:rPr lang="en-US" sz="3200" dirty="0">
                <a:solidFill>
                  <a:schemeClr val="accent2">
                    <a:lumMod val="50000"/>
                  </a:schemeClr>
                </a:solidFill>
                <a:latin typeface="Avenir Book" charset="0"/>
                <a:ea typeface="Avenir Book" charset="0"/>
                <a:cs typeface="Avenir Book" charset="0"/>
              </a:rPr>
              <a:t>Fires will happen. It’s just a matter of time.  The Fire Department needs to get fire units to </a:t>
            </a:r>
            <a:r>
              <a:rPr lang="en-US" sz="3200" u="sng" dirty="0">
                <a:solidFill>
                  <a:schemeClr val="accent2">
                    <a:lumMod val="50000"/>
                  </a:schemeClr>
                </a:solidFill>
                <a:latin typeface="Avenir Book" charset="0"/>
                <a:ea typeface="Avenir Book" charset="0"/>
                <a:cs typeface="Avenir Book" charset="0"/>
              </a:rPr>
              <a:t>inspect</a:t>
            </a:r>
            <a:r>
              <a:rPr lang="en-US" sz="3200" dirty="0">
                <a:solidFill>
                  <a:schemeClr val="accent2">
                    <a:lumMod val="50000"/>
                  </a:schemeClr>
                </a:solidFill>
                <a:latin typeface="Avenir Book" charset="0"/>
                <a:ea typeface="Avenir Book" charset="0"/>
                <a:cs typeface="Avenir Book" charset="0"/>
              </a:rPr>
              <a:t> the buildings of </a:t>
            </a:r>
            <a:r>
              <a:rPr lang="en-US" sz="3200" u="sng" dirty="0">
                <a:solidFill>
                  <a:schemeClr val="accent2">
                    <a:lumMod val="50000"/>
                  </a:schemeClr>
                </a:solidFill>
                <a:latin typeface="Avenir Book" charset="0"/>
                <a:ea typeface="Avenir Book" charset="0"/>
                <a:cs typeface="Avenir Book" charset="0"/>
              </a:rPr>
              <a:t>highest risk </a:t>
            </a:r>
            <a:r>
              <a:rPr lang="en-US" sz="3200" dirty="0">
                <a:solidFill>
                  <a:schemeClr val="accent2">
                    <a:lumMod val="50000"/>
                  </a:schemeClr>
                </a:solidFill>
                <a:latin typeface="Avenir Book" charset="0"/>
                <a:ea typeface="Avenir Book" charset="0"/>
                <a:cs typeface="Avenir Book" charset="0"/>
              </a:rPr>
              <a:t>so they’re ready.</a:t>
            </a:r>
          </a:p>
          <a:p>
            <a:pPr algn="ctr"/>
            <a:endParaRPr lang="en-US" sz="3200" dirty="0">
              <a:solidFill>
                <a:schemeClr val="accent2">
                  <a:lumMod val="50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pic>
        <p:nvPicPr>
          <p:cNvPr id="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21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80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 </a:t>
            </a:r>
          </a:p>
        </p:txBody>
      </p:sp>
      <p:sp>
        <p:nvSpPr>
          <p:cNvPr id="10" name="Rectangle 9"/>
          <p:cNvSpPr/>
          <p:nvPr/>
        </p:nvSpPr>
        <p:spPr>
          <a:xfrm>
            <a:off x="-1176918" y="3522219"/>
            <a:ext cx="5436684" cy="707886"/>
          </a:xfrm>
          <a:prstGeom prst="rect">
            <a:avLst/>
          </a:prstGeom>
          <a:solidFill>
            <a:srgbClr val="FF0000"/>
          </a:solidFill>
        </p:spPr>
        <p:txBody>
          <a:bodyPr wrap="square">
            <a:spAutoFit/>
          </a:bodyPr>
          <a:lstStyle/>
          <a:p>
            <a:pPr algn="r"/>
            <a:r>
              <a:rPr lang="en-US" sz="4000" dirty="0">
                <a:solidFill>
                  <a:schemeClr val="bg1"/>
                </a:solidFill>
                <a:latin typeface="Avenir Book" charset="0"/>
                <a:ea typeface="Avenir Book" charset="0"/>
                <a:cs typeface="Avenir Book" charset="0"/>
              </a:rPr>
              <a:t>Coded example</a:t>
            </a:r>
            <a:endParaRPr lang="en-US" sz="3600" dirty="0">
              <a:solidFill>
                <a:schemeClr val="bg1"/>
              </a:solidFill>
              <a:latin typeface="Avenir Book" charset="0"/>
              <a:ea typeface="Avenir Book" charset="0"/>
              <a:cs typeface="Avenir Book" charset="0"/>
            </a:endParaRPr>
          </a:p>
        </p:txBody>
      </p:sp>
      <p:sp>
        <p:nvSpPr>
          <p:cNvPr id="9" name="TextBox 8"/>
          <p:cNvSpPr txBox="1"/>
          <p:nvPr/>
        </p:nvSpPr>
        <p:spPr>
          <a:xfrm>
            <a:off x="1541424" y="4369692"/>
            <a:ext cx="5873789" cy="523220"/>
          </a:xfrm>
          <a:prstGeom prst="rect">
            <a:avLst/>
          </a:prstGeom>
          <a:noFill/>
        </p:spPr>
        <p:txBody>
          <a:bodyPr wrap="square" rtlCol="0">
            <a:spAutoFit/>
          </a:bodyPr>
          <a:lstStyle/>
          <a:p>
            <a:r>
              <a:rPr lang="en-US" sz="1400" dirty="0">
                <a:latin typeface="Helvetica Neue Light" charset="0"/>
                <a:ea typeface="Helvetica Neue Light" charset="0"/>
                <a:cs typeface="Helvetica Neue Light" charset="0"/>
              </a:rPr>
              <a:t>Example #1 </a:t>
            </a:r>
            <a:r>
              <a:rPr lang="mr-IN" sz="1400" dirty="0">
                <a:latin typeface="Helvetica Neue Light" charset="0"/>
                <a:ea typeface="Helvetica Neue Light" charset="0"/>
                <a:cs typeface="Helvetica Neue Light" charset="0"/>
              </a:rPr>
              <a:t>–</a:t>
            </a:r>
            <a:r>
              <a:rPr lang="en-US" sz="1400" dirty="0">
                <a:latin typeface="Helvetica Neue Light" charset="0"/>
                <a:ea typeface="Helvetica Neue Light" charset="0"/>
                <a:cs typeface="Helvetica Neue Light" charset="0"/>
              </a:rPr>
              <a:t> Regression in matrix form</a:t>
            </a:r>
          </a:p>
          <a:p>
            <a:r>
              <a:rPr lang="en-US" sz="1400" dirty="0">
                <a:latin typeface="Helvetica Neue Light" charset="0"/>
                <a:ea typeface="Helvetica Neue Light" charset="0"/>
                <a:cs typeface="Helvetica Neue Light" charset="0"/>
              </a:rPr>
              <a:t>Example #2 </a:t>
            </a:r>
            <a:r>
              <a:rPr lang="mr-IN" sz="1400" dirty="0">
                <a:latin typeface="Helvetica Neue Light" charset="0"/>
                <a:ea typeface="Helvetica Neue Light" charset="0"/>
                <a:cs typeface="Helvetica Neue Light" charset="0"/>
              </a:rPr>
              <a:t>–</a:t>
            </a:r>
            <a:r>
              <a:rPr lang="en-US" sz="1400" dirty="0">
                <a:latin typeface="Helvetica Neue Light" charset="0"/>
                <a:ea typeface="Helvetica Neue Light" charset="0"/>
                <a:cs typeface="Helvetica Neue Light" charset="0"/>
              </a:rPr>
              <a:t> Regression model example</a:t>
            </a:r>
          </a:p>
        </p:txBody>
      </p:sp>
    </p:spTree>
    <p:extLst>
      <p:ext uri="{BB962C8B-B14F-4D97-AF65-F5344CB8AC3E}">
        <p14:creationId xmlns:p14="http://schemas.microsoft.com/office/powerpoint/2010/main" val="16829791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600450" cy="707886"/>
          </a:xfrm>
          <a:prstGeom prst="rect">
            <a:avLst/>
          </a:prstGeom>
          <a:solidFill>
            <a:schemeClr val="accent5">
              <a:lumMod val="75000"/>
            </a:schemeClr>
          </a:solidFill>
        </p:spPr>
        <p:txBody>
          <a:bodyPr wrap="square" rtlCol="0">
            <a:spAutoFit/>
          </a:bodyPr>
          <a:lstStyle/>
          <a:p>
            <a:pPr lvl="1"/>
            <a:r>
              <a:rPr lang="en-US" sz="4000">
                <a:solidFill>
                  <a:schemeClr val="bg1"/>
                </a:solidFill>
                <a:latin typeface="Avenir Book" charset="0"/>
                <a:ea typeface="Avenir Book" charset="0"/>
                <a:cs typeface="Avenir Book" charset="0"/>
              </a:rPr>
              <a:t>Homework</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4031873"/>
          </a:xfrm>
          <a:prstGeom prst="rect">
            <a:avLst/>
          </a:prstGeom>
          <a:noFill/>
        </p:spPr>
        <p:txBody>
          <a:bodyPr wrap="square" rtlCol="0">
            <a:spAutoFit/>
          </a:bodyPr>
          <a:lstStyle/>
          <a:p>
            <a:pPr marL="571500" indent="-571500">
              <a:buFont typeface="Arial" charset="0"/>
              <a:buChar char="•"/>
            </a:pPr>
            <a:r>
              <a:rPr lang="en-US" sz="3200" dirty="0">
                <a:solidFill>
                  <a:schemeClr val="tx2"/>
                </a:solidFill>
                <a:latin typeface="Avenir Book" charset="0"/>
                <a:ea typeface="Avenir Book" charset="0"/>
                <a:cs typeface="Avenir Book" charset="0"/>
              </a:rPr>
              <a:t>Homework assignment - Predicting Housing Prices </a:t>
            </a:r>
            <a:r>
              <a:rPr lang="mr-IN" sz="3200" dirty="0">
                <a:solidFill>
                  <a:schemeClr val="tx2"/>
                </a:solidFill>
                <a:latin typeface="Avenir Book" charset="0"/>
                <a:ea typeface="Avenir Book" charset="0"/>
                <a:cs typeface="Avenir Book" charset="0"/>
              </a:rPr>
              <a:t>–</a:t>
            </a:r>
            <a:r>
              <a:rPr lang="en-US" sz="3200" dirty="0">
                <a:solidFill>
                  <a:schemeClr val="tx2"/>
                </a:solidFill>
                <a:latin typeface="Avenir Book" charset="0"/>
                <a:ea typeface="Avenir Book" charset="0"/>
                <a:cs typeface="Avenir Book" charset="0"/>
              </a:rPr>
              <a:t> due at the beginning of next class, submit via blackboard</a:t>
            </a:r>
          </a:p>
          <a:p>
            <a:pPr marL="571500" indent="-571500">
              <a:buFont typeface="Arial" charset="0"/>
              <a:buChar char="•"/>
            </a:pPr>
            <a:r>
              <a:rPr lang="en-US" sz="3200" dirty="0">
                <a:solidFill>
                  <a:schemeClr val="tx2"/>
                </a:solidFill>
                <a:latin typeface="Avenir Book" charset="0"/>
                <a:ea typeface="Avenir Book" charset="0"/>
                <a:cs typeface="Avenir Book" charset="0"/>
              </a:rPr>
              <a:t>No </a:t>
            </a:r>
            <a:r>
              <a:rPr lang="en-US" sz="3200">
                <a:solidFill>
                  <a:schemeClr val="tx2"/>
                </a:solidFill>
                <a:latin typeface="Avenir Book" charset="0"/>
                <a:ea typeface="Avenir Book" charset="0"/>
                <a:cs typeface="Avenir Book" charset="0"/>
              </a:rPr>
              <a:t>class next week</a:t>
            </a:r>
            <a:endParaRPr lang="en-US" sz="3200" dirty="0">
              <a:solidFill>
                <a:schemeClr val="tx2"/>
              </a:solidFill>
              <a:latin typeface="Avenir Book" charset="0"/>
              <a:ea typeface="Avenir Book" charset="0"/>
              <a:cs typeface="Avenir Book" charset="0"/>
            </a:endParaRPr>
          </a:p>
          <a:p>
            <a:pPr marL="571500" indent="-571500">
              <a:buFont typeface="Arial" charset="0"/>
              <a:buChar char="•"/>
            </a:pPr>
            <a:r>
              <a:rPr lang="en-US" sz="3200" dirty="0">
                <a:solidFill>
                  <a:schemeClr val="tx2"/>
                </a:solidFill>
                <a:latin typeface="Avenir Book" charset="0"/>
                <a:ea typeface="Avenir Book" charset="0"/>
                <a:cs typeface="Avenir Book" charset="0"/>
              </a:rPr>
              <a:t>Readings (in Lecture #6 </a:t>
            </a:r>
            <a:r>
              <a:rPr lang="en-US" sz="3200" dirty="0" err="1">
                <a:solidFill>
                  <a:schemeClr val="tx2"/>
                </a:solidFill>
                <a:latin typeface="Avenir Book" charset="0"/>
                <a:ea typeface="Avenir Book" charset="0"/>
                <a:cs typeface="Avenir Book" charset="0"/>
              </a:rPr>
              <a:t>zipfile</a:t>
            </a:r>
            <a:r>
              <a:rPr lang="en-US" sz="3200" dirty="0">
                <a:solidFill>
                  <a:schemeClr val="tx2"/>
                </a:solidFill>
                <a:latin typeface="Avenir Book" charset="0"/>
                <a:ea typeface="Avenir Book" charset="0"/>
                <a:cs typeface="Avenir Book" charset="0"/>
              </a:rPr>
              <a:t>)</a:t>
            </a:r>
          </a:p>
          <a:p>
            <a:pPr marL="1028700" lvl="1" indent="-571500">
              <a:buFont typeface="Arial" charset="0"/>
              <a:buChar char="•"/>
            </a:pPr>
            <a:r>
              <a:rPr lang="en-US" sz="3200" dirty="0" err="1">
                <a:solidFill>
                  <a:schemeClr val="tx2"/>
                </a:solidFill>
                <a:latin typeface="Avenir Book" charset="0"/>
                <a:ea typeface="Avenir Book" charset="0"/>
                <a:cs typeface="Avenir Book" charset="0"/>
              </a:rPr>
              <a:t>Tibshirani</a:t>
            </a:r>
            <a:r>
              <a:rPr lang="en-US" sz="3200" dirty="0">
                <a:solidFill>
                  <a:schemeClr val="tx2"/>
                </a:solidFill>
                <a:latin typeface="Avenir Book" charset="0"/>
                <a:ea typeface="Avenir Book" charset="0"/>
                <a:cs typeface="Avenir Book" charset="0"/>
              </a:rPr>
              <a:t> (1996)</a:t>
            </a:r>
          </a:p>
          <a:p>
            <a:pPr marL="1028700" lvl="1" indent="-571500">
              <a:buFont typeface="Arial" charset="0"/>
              <a:buChar char="•"/>
            </a:pPr>
            <a:r>
              <a:rPr lang="en-US" sz="3200" dirty="0" err="1">
                <a:solidFill>
                  <a:schemeClr val="tx2"/>
                </a:solidFill>
                <a:latin typeface="Avenir Book" charset="0"/>
                <a:ea typeface="Avenir Book" charset="0"/>
                <a:cs typeface="Avenir Book" charset="0"/>
              </a:rPr>
              <a:t>Hoerl</a:t>
            </a:r>
            <a:r>
              <a:rPr lang="en-US" sz="3200" dirty="0">
                <a:solidFill>
                  <a:schemeClr val="tx2"/>
                </a:solidFill>
                <a:latin typeface="Avenir Book" charset="0"/>
                <a:ea typeface="Avenir Book" charset="0"/>
                <a:cs typeface="Avenir Book" charset="0"/>
              </a:rPr>
              <a:t> and Kennard (1970)</a:t>
            </a:r>
          </a:p>
          <a:p>
            <a:pPr marL="571500" indent="-571500">
              <a:buFont typeface="Arial" charset="0"/>
              <a:buChar char="•"/>
            </a:pPr>
            <a:endParaRPr lang="en-US" sz="3200" dirty="0">
              <a:solidFill>
                <a:schemeClr val="tx2"/>
              </a:solidFill>
              <a:latin typeface="Avenir Book" charset="0"/>
              <a:ea typeface="Avenir Book" charset="0"/>
              <a:cs typeface="Avenir Book" charset="0"/>
            </a:endParaRPr>
          </a:p>
        </p:txBody>
      </p:sp>
      <p:sp>
        <p:nvSpPr>
          <p:cNvPr id="2" name="Slide Number Placeholder 1"/>
          <p:cNvSpPr>
            <a:spLocks noGrp="1"/>
          </p:cNvSpPr>
          <p:nvPr>
            <p:ph type="sldNum" sz="quarter" idx="12"/>
          </p:nvPr>
        </p:nvSpPr>
        <p:spPr/>
        <p:txBody>
          <a:bodyPr/>
          <a:lstStyle/>
          <a:p>
            <a:fld id="{068F4109-7BBC-ED48-834E-F2794D8279DA}" type="slidenum">
              <a:rPr lang="en-US" smtClean="0"/>
              <a:t>81</a:t>
            </a:fld>
            <a:endParaRPr lang="en-US"/>
          </a:p>
        </p:txBody>
      </p:sp>
      <p:sp>
        <p:nvSpPr>
          <p:cNvPr id="8" name="Rectangle 7"/>
          <p:cNvSpPr/>
          <p:nvPr/>
        </p:nvSpPr>
        <p:spPr>
          <a:xfrm>
            <a:off x="185753" y="6354246"/>
            <a:ext cx="5402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 Spring 2018</a:t>
            </a:r>
            <a:endParaRPr lang="en-US" dirty="0">
              <a:solidFill>
                <a:schemeClr val="bg1">
                  <a:lumMod val="75000"/>
                </a:schemeClr>
              </a:solidFill>
            </a:endParaRPr>
          </a:p>
        </p:txBody>
      </p:sp>
    </p:spTree>
    <p:extLst>
      <p:ext uri="{BB962C8B-B14F-4D97-AF65-F5344CB8AC3E}">
        <p14:creationId xmlns:p14="http://schemas.microsoft.com/office/powerpoint/2010/main" val="829213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84375" y="317278"/>
            <a:ext cx="8229600" cy="888118"/>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pPr algn="ctr"/>
            <a:r>
              <a:rPr lang="en-US" sz="3200" cap="none" dirty="0">
                <a:solidFill>
                  <a:schemeClr val="tx1">
                    <a:lumMod val="50000"/>
                    <a:lumOff val="50000"/>
                  </a:schemeClr>
                </a:solidFill>
                <a:latin typeface="Avenir Book" charset="0"/>
                <a:ea typeface="Avenir Book" charset="0"/>
                <a:cs typeface="Avenir Book" charset="0"/>
              </a:rPr>
              <a:t>Considerations for Inspection Activities</a:t>
            </a:r>
            <a:endParaRPr lang="en-US" sz="2400" b="0" i="1" cap="none" dirty="0">
              <a:solidFill>
                <a:schemeClr val="tx1">
                  <a:lumMod val="50000"/>
                  <a:lumOff val="50000"/>
                </a:schemeClr>
              </a:solidFill>
              <a:latin typeface="Avenir Book" charset="0"/>
              <a:ea typeface="Avenir Book" charset="0"/>
              <a:cs typeface="Avenir Book" charset="0"/>
            </a:endParaRPr>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9"/>
          <p:cNvSpPr>
            <a:spLocks noGrp="1"/>
          </p:cNvSpPr>
          <p:nvPr>
            <p:ph type="body" idx="4294967295"/>
          </p:nvPr>
        </p:nvSpPr>
        <p:spPr>
          <a:xfrm>
            <a:off x="2409868" y="893998"/>
            <a:ext cx="5914983" cy="992129"/>
          </a:xfrm>
        </p:spPr>
        <p:txBody>
          <a:bodyPr>
            <a:noAutofit/>
          </a:bodyPr>
          <a:lstStyle/>
          <a:p>
            <a:pPr marL="0" indent="0">
              <a:buNone/>
            </a:pPr>
            <a:r>
              <a:rPr lang="en-US" sz="5400" b="1" dirty="0">
                <a:solidFill>
                  <a:schemeClr val="accent2">
                    <a:lumMod val="75000"/>
                  </a:schemeClr>
                </a:solidFill>
                <a:latin typeface="Avenir Book" charset="0"/>
                <a:ea typeface="Avenir Book" charset="0"/>
                <a:cs typeface="Avenir Book" charset="0"/>
              </a:rPr>
              <a:t>330,000</a:t>
            </a:r>
            <a:endParaRPr lang="en-US" dirty="0">
              <a:solidFill>
                <a:schemeClr val="accent2">
                  <a:lumMod val="75000"/>
                </a:schemeClr>
              </a:solidFill>
              <a:latin typeface="Avenir Book" charset="0"/>
              <a:ea typeface="Avenir Book" charset="0"/>
              <a:cs typeface="Avenir Book" charset="0"/>
            </a:endParaRPr>
          </a:p>
        </p:txBody>
      </p:sp>
      <p:sp>
        <p:nvSpPr>
          <p:cNvPr id="6" name="TextBox 5"/>
          <p:cNvSpPr txBox="1"/>
          <p:nvPr/>
        </p:nvSpPr>
        <p:spPr>
          <a:xfrm>
            <a:off x="1857417" y="6553200"/>
            <a:ext cx="2076408" cy="261610"/>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Overview</a:t>
            </a:r>
          </a:p>
        </p:txBody>
      </p:sp>
      <p:sp>
        <p:nvSpPr>
          <p:cNvPr id="2" name="Rectangle 1"/>
          <p:cNvSpPr/>
          <p:nvPr/>
        </p:nvSpPr>
        <p:spPr>
          <a:xfrm>
            <a:off x="5272849" y="1205396"/>
            <a:ext cx="3913252" cy="369332"/>
          </a:xfrm>
          <a:prstGeom prst="rect">
            <a:avLst/>
          </a:prstGeom>
        </p:spPr>
        <p:txBody>
          <a:bodyPr wrap="none">
            <a:spAutoFit/>
          </a:bodyPr>
          <a:lstStyle/>
          <a:p>
            <a:pPr algn="ctr"/>
            <a:r>
              <a:rPr lang="en-US" dirty="0">
                <a:solidFill>
                  <a:schemeClr val="bg1">
                    <a:lumMod val="50000"/>
                  </a:schemeClr>
                </a:solidFill>
                <a:latin typeface="Avenir Book" charset="0"/>
                <a:ea typeface="Avenir Book" charset="0"/>
                <a:cs typeface="Avenir Book" charset="0"/>
              </a:rPr>
              <a:t># of buildings in inspection portfolio</a:t>
            </a:r>
          </a:p>
        </p:txBody>
      </p:sp>
      <p:sp>
        <p:nvSpPr>
          <p:cNvPr id="7" name="Content Placeholder 9"/>
          <p:cNvSpPr txBox="1">
            <a:spLocks/>
          </p:cNvSpPr>
          <p:nvPr/>
        </p:nvSpPr>
        <p:spPr>
          <a:xfrm>
            <a:off x="2409868" y="1880215"/>
            <a:ext cx="5988163" cy="10044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chemeClr val="tx2">
                    <a:lumMod val="75000"/>
                  </a:schemeClr>
                </a:solidFill>
                <a:latin typeface="Avenir Book" charset="0"/>
                <a:ea typeface="Avenir Book" charset="0"/>
                <a:cs typeface="Avenir Book" charset="0"/>
              </a:rPr>
              <a:t>10%</a:t>
            </a:r>
            <a:endParaRPr lang="en-US" sz="2800" dirty="0">
              <a:solidFill>
                <a:schemeClr val="tx2">
                  <a:lumMod val="75000"/>
                </a:schemeClr>
              </a:solidFill>
              <a:latin typeface="Avenir Book" charset="0"/>
              <a:ea typeface="Avenir Book" charset="0"/>
              <a:cs typeface="Avenir Book" charset="0"/>
            </a:endParaRPr>
          </a:p>
        </p:txBody>
      </p:sp>
      <p:sp>
        <p:nvSpPr>
          <p:cNvPr id="8" name="Rectangle 7"/>
          <p:cNvSpPr/>
          <p:nvPr/>
        </p:nvSpPr>
        <p:spPr>
          <a:xfrm>
            <a:off x="5475378" y="2059253"/>
            <a:ext cx="3555903" cy="646331"/>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Expected proportion that will be inspected per year</a:t>
            </a:r>
          </a:p>
        </p:txBody>
      </p:sp>
      <p:sp>
        <p:nvSpPr>
          <p:cNvPr id="9" name="Content Placeholder 9"/>
          <p:cNvSpPr txBox="1">
            <a:spLocks/>
          </p:cNvSpPr>
          <p:nvPr/>
        </p:nvSpPr>
        <p:spPr>
          <a:xfrm>
            <a:off x="2413043" y="3011641"/>
            <a:ext cx="2263733" cy="100673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chemeClr val="accent6">
                    <a:lumMod val="50000"/>
                  </a:schemeClr>
                </a:solidFill>
                <a:latin typeface="Avenir Book" charset="0"/>
                <a:ea typeface="Avenir Book" charset="0"/>
                <a:cs typeface="Avenir Book" charset="0"/>
              </a:rPr>
              <a:t>3x3</a:t>
            </a:r>
            <a:endParaRPr lang="en-US" sz="2800" dirty="0">
              <a:solidFill>
                <a:schemeClr val="accent6">
                  <a:lumMod val="50000"/>
                </a:schemeClr>
              </a:solidFill>
              <a:latin typeface="Avenir Book" charset="0"/>
              <a:ea typeface="Avenir Book" charset="0"/>
              <a:cs typeface="Avenir Book" charset="0"/>
            </a:endParaRPr>
          </a:p>
        </p:txBody>
      </p:sp>
      <p:sp>
        <p:nvSpPr>
          <p:cNvPr id="11" name="Rectangle 10"/>
          <p:cNvSpPr/>
          <p:nvPr/>
        </p:nvSpPr>
        <p:spPr>
          <a:xfrm>
            <a:off x="5475378" y="3065991"/>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Each company performs 3 hours of building inspections, 3 times per week</a:t>
            </a:r>
          </a:p>
        </p:txBody>
      </p:sp>
      <p:sp>
        <p:nvSpPr>
          <p:cNvPr id="12" name="Content Placeholder 9"/>
          <p:cNvSpPr txBox="1">
            <a:spLocks/>
          </p:cNvSpPr>
          <p:nvPr/>
        </p:nvSpPr>
        <p:spPr>
          <a:xfrm>
            <a:off x="2384426" y="3293907"/>
            <a:ext cx="8943975" cy="15001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dirty="0">
              <a:latin typeface="Avenir Book" charset="0"/>
              <a:ea typeface="Avenir Book" charset="0"/>
              <a:cs typeface="Avenir Book" charset="0"/>
            </a:endParaRPr>
          </a:p>
          <a:p>
            <a:pPr marL="0" indent="0">
              <a:buNone/>
            </a:pPr>
            <a:r>
              <a:rPr lang="en-US" sz="5400" b="1" dirty="0">
                <a:solidFill>
                  <a:schemeClr val="accent5">
                    <a:lumMod val="75000"/>
                  </a:schemeClr>
                </a:solidFill>
                <a:latin typeface="Avenir Book" charset="0"/>
                <a:ea typeface="Avenir Book" charset="0"/>
                <a:cs typeface="Avenir Book" charset="0"/>
              </a:rPr>
              <a:t>493,000</a:t>
            </a:r>
            <a:endParaRPr lang="en-US" sz="2800" dirty="0">
              <a:solidFill>
                <a:schemeClr val="accent5">
                  <a:lumMod val="75000"/>
                </a:schemeClr>
              </a:solidFill>
              <a:latin typeface="Avenir Book" charset="0"/>
              <a:ea typeface="Avenir Book" charset="0"/>
              <a:cs typeface="Avenir Book" charset="0"/>
            </a:endParaRPr>
          </a:p>
        </p:txBody>
      </p:sp>
      <p:sp>
        <p:nvSpPr>
          <p:cNvPr id="13" name="Rectangle 12"/>
          <p:cNvSpPr/>
          <p:nvPr/>
        </p:nvSpPr>
        <p:spPr>
          <a:xfrm>
            <a:off x="5446761" y="4147762"/>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 of fire incidents per year</a:t>
            </a:r>
          </a:p>
          <a:p>
            <a:r>
              <a:rPr lang="en-US" dirty="0">
                <a:solidFill>
                  <a:schemeClr val="bg1">
                    <a:lumMod val="50000"/>
                  </a:schemeClr>
                </a:solidFill>
                <a:latin typeface="Avenir Book" charset="0"/>
                <a:ea typeface="Avenir Book" charset="0"/>
                <a:cs typeface="Avenir Book" charset="0"/>
              </a:rPr>
              <a:t>(# of times an emergency could cut into building inspection time)</a:t>
            </a:r>
          </a:p>
        </p:txBody>
      </p:sp>
      <p:sp>
        <p:nvSpPr>
          <p:cNvPr id="14" name="Content Placeholder 9"/>
          <p:cNvSpPr txBox="1">
            <a:spLocks/>
          </p:cNvSpPr>
          <p:nvPr/>
        </p:nvSpPr>
        <p:spPr>
          <a:xfrm>
            <a:off x="2413043" y="5079669"/>
            <a:ext cx="1797008" cy="10871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accent2">
                    <a:lumMod val="50000"/>
                  </a:schemeClr>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accent2">
                    <a:lumMod val="50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accent2">
                    <a:lumMod val="50000"/>
                  </a:schemeClr>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accent2">
                    <a:lumMod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dirty="0">
                <a:solidFill>
                  <a:srgbClr val="C00000"/>
                </a:solidFill>
                <a:latin typeface="Avenir Book" charset="0"/>
                <a:ea typeface="Avenir Book" charset="0"/>
                <a:cs typeface="Avenir Book" charset="0"/>
              </a:rPr>
              <a:t>105</a:t>
            </a:r>
            <a:endParaRPr lang="en-US" sz="2800" dirty="0">
              <a:solidFill>
                <a:srgbClr val="C00000"/>
              </a:solidFill>
              <a:latin typeface="Avenir Book" charset="0"/>
              <a:ea typeface="Avenir Book" charset="0"/>
              <a:cs typeface="Avenir Book" charset="0"/>
            </a:endParaRPr>
          </a:p>
        </p:txBody>
      </p:sp>
      <p:sp>
        <p:nvSpPr>
          <p:cNvPr id="15" name="Rectangle 14"/>
          <p:cNvSpPr/>
          <p:nvPr/>
        </p:nvSpPr>
        <p:spPr>
          <a:xfrm>
            <a:off x="5475378" y="5243535"/>
            <a:ext cx="3555903" cy="923330"/>
          </a:xfrm>
          <a:prstGeom prst="rect">
            <a:avLst/>
          </a:prstGeom>
        </p:spPr>
        <p:txBody>
          <a:bodyPr wrap="square">
            <a:spAutoFit/>
          </a:bodyPr>
          <a:lstStyle/>
          <a:p>
            <a:r>
              <a:rPr lang="en-US" dirty="0">
                <a:solidFill>
                  <a:schemeClr val="bg1">
                    <a:lumMod val="50000"/>
                  </a:schemeClr>
                </a:solidFill>
                <a:latin typeface="Avenir Book" charset="0"/>
                <a:ea typeface="Avenir Book" charset="0"/>
                <a:cs typeface="Avenir Book" charset="0"/>
              </a:rPr>
              <a:t>Heat index value at which inspection operations are suspended</a:t>
            </a:r>
          </a:p>
        </p:txBody>
      </p:sp>
      <p:pic>
        <p:nvPicPr>
          <p:cNvPr id="17" name="Picture 2" descr="http://www.fdnyfoundation.org/wp-content/uploads/379x250_fdny_logo.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193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28344</TotalTime>
  <Words>4036</Words>
  <Application>Microsoft Office PowerPoint</Application>
  <PresentationFormat>Widescreen</PresentationFormat>
  <Paragraphs>1046</Paragraphs>
  <Slides>81</Slides>
  <Notes>81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81</vt:i4>
      </vt:variant>
    </vt:vector>
  </HeadingPairs>
  <TitlesOfParts>
    <vt:vector size="97" baseType="lpstr">
      <vt:lpstr>Al Bayan Plain</vt:lpstr>
      <vt:lpstr>Avenir</vt:lpstr>
      <vt:lpstr>Avenir Book</vt:lpstr>
      <vt:lpstr>Helvetica Neue Light</vt:lpstr>
      <vt:lpstr>Helvetica Neue Thin</vt:lpstr>
      <vt:lpstr>MS PGothic</vt:lpstr>
      <vt:lpstr>Agency FB</vt:lpstr>
      <vt:lpstr>Arial</vt:lpstr>
      <vt:lpstr>Calibri</vt:lpstr>
      <vt:lpstr>Calibri Light</vt:lpstr>
      <vt:lpstr>Cambria Math</vt:lpstr>
      <vt:lpstr>Helvetica</vt:lpstr>
      <vt:lpstr>Segoe UI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contact@jeffchen.org</dc:creator>
  <cp:lastModifiedBy>christianmconroy@gmail.com</cp:lastModifiedBy>
  <cp:revision>388</cp:revision>
  <cp:lastPrinted>2017-02-27T20:50:09Z</cp:lastPrinted>
  <dcterms:created xsi:type="dcterms:W3CDTF">2017-01-08T03:44:27Z</dcterms:created>
  <dcterms:modified xsi:type="dcterms:W3CDTF">2018-02-13T00:48:53Z</dcterms:modified>
</cp:coreProperties>
</file>